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Raleway"/>
      <p:regular r:id="rId30"/>
      <p:bold r:id="rId31"/>
      <p:italic r:id="rId32"/>
      <p:boldItalic r:id="rId33"/>
    </p:embeddedFont>
    <p:embeddedFont>
      <p:font typeface="La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5980084-F57D-431C-9DCA-1FEE4A336FB4}">
  <a:tblStyle styleId="{D5980084-F57D-431C-9DCA-1FEE4A336F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aleway-bold.fntdata"/><Relationship Id="rId30" Type="http://schemas.openxmlformats.org/officeDocument/2006/relationships/font" Target="fonts/Raleway-regular.fntdata"/><Relationship Id="rId11" Type="http://schemas.openxmlformats.org/officeDocument/2006/relationships/slide" Target="slides/slide5.xml"/><Relationship Id="rId33" Type="http://schemas.openxmlformats.org/officeDocument/2006/relationships/font" Target="fonts/Raleway-boldItalic.fntdata"/><Relationship Id="rId10" Type="http://schemas.openxmlformats.org/officeDocument/2006/relationships/slide" Target="slides/slide4.xml"/><Relationship Id="rId32" Type="http://schemas.openxmlformats.org/officeDocument/2006/relationships/font" Target="fonts/Raleway-italic.fntdata"/><Relationship Id="rId13" Type="http://schemas.openxmlformats.org/officeDocument/2006/relationships/slide" Target="slides/slide7.xml"/><Relationship Id="rId35" Type="http://schemas.openxmlformats.org/officeDocument/2006/relationships/font" Target="fonts/Lato-bold.fntdata"/><Relationship Id="rId12" Type="http://schemas.openxmlformats.org/officeDocument/2006/relationships/slide" Target="slides/slide6.xml"/><Relationship Id="rId34" Type="http://schemas.openxmlformats.org/officeDocument/2006/relationships/font" Target="fonts/Lato-regular.fntdata"/><Relationship Id="rId15" Type="http://schemas.openxmlformats.org/officeDocument/2006/relationships/slide" Target="slides/slide9.xml"/><Relationship Id="rId37" Type="http://schemas.openxmlformats.org/officeDocument/2006/relationships/font" Target="fonts/Lato-boldItalic.fntdata"/><Relationship Id="rId14" Type="http://schemas.openxmlformats.org/officeDocument/2006/relationships/slide" Target="slides/slide8.xml"/><Relationship Id="rId36" Type="http://schemas.openxmlformats.org/officeDocument/2006/relationships/font" Target="fonts/Lato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34a551c29d_0_6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34a551c29d_0_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34a551c29d_0_6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34a551c29d_0_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34a551c29d_0_6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34a551c29d_0_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4a551c29d_0_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34a551c29d_0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34a551c29d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34a551c29d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34a551c29d_0_6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34a551c29d_0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34a551c29d_0_6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34a551c29d_0_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4a551c29d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34a551c29d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4a551c29d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34a551c29d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34a551c29d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34a551c29d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2017b82851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2017b82851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34a551c29d_0_5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34a551c29d_0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34a551c29d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34a551c29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34a551c29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34a551c2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2017b82851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2017b82851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2017b82851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2017b82851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2017b82851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2017b82851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34a551c29d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34a551c29d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34a551c29d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34a551c29d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34a551c29d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34a551c29d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4a551c29d_0_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4a551c29d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4a551c29d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34a551c29d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Relationship Id="rId4" Type="http://schemas.openxmlformats.org/officeDocument/2006/relationships/hyperlink" Target="https://www.opticvyu.com/demo_video/Reports.mp4" TargetMode="External"/><Relationship Id="rId5" Type="http://schemas.openxmlformats.org/officeDocument/2006/relationships/hyperlink" Target="https://www.opticvyu.com/sample_pdf/OpticVyu_APCRDA_Project_Office.pdf" TargetMode="External"/><Relationship Id="rId6" Type="http://schemas.openxmlformats.org/officeDocument/2006/relationships/hyperlink" Target="https://www.opticvyu.com/sample_pdf/OpticVyu%20Custom%20Reprt_Sample.pdf" TargetMode="External"/><Relationship Id="rId7" Type="http://schemas.openxmlformats.org/officeDocument/2006/relationships/hyperlink" Target="https://www.opticvyu.com/demo_video/Reports.mp4" TargetMode="External"/><Relationship Id="rId8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hyperlink" Target="https://opticvyu-temp.s3.amazonaws.com/Gallery/Project_Planning_Explanation.mp4" TargetMode="External"/><Relationship Id="rId5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hyperlink" Target="https://www.opticvyu.com/demo_video/settings.mp4" TargetMode="External"/><Relationship Id="rId5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opticvyu.com/products/timelapse-camera" TargetMode="External"/><Relationship Id="rId4" Type="http://schemas.openxmlformats.org/officeDocument/2006/relationships/hyperlink" Target="https://www.opticvyu.com/products/cctv-timelapse" TargetMode="External"/><Relationship Id="rId5" Type="http://schemas.openxmlformats.org/officeDocument/2006/relationships/hyperlink" Target="https://www.opticvyu.com/products/timelapse-camera" TargetMode="External"/><Relationship Id="rId6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mailto:admin@opticvyu.com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8.png"/><Relationship Id="rId5" Type="http://schemas.openxmlformats.org/officeDocument/2006/relationships/image" Target="../media/image31.png"/><Relationship Id="rId6" Type="http://schemas.openxmlformats.org/officeDocument/2006/relationships/image" Target="../media/image24.png"/><Relationship Id="rId7" Type="http://schemas.openxmlformats.org/officeDocument/2006/relationships/image" Target="../media/image33.png"/><Relationship Id="rId8" Type="http://schemas.openxmlformats.org/officeDocument/2006/relationships/hyperlink" Target="https://www.opticvyu.com/products/cctv-timelapse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blog.opticvyu.com/construction-camera-vs-cctv/" TargetMode="External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3.png"/><Relationship Id="rId13" Type="http://schemas.openxmlformats.org/officeDocument/2006/relationships/image" Target="../media/image10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4.png"/><Relationship Id="rId15" Type="http://schemas.openxmlformats.org/officeDocument/2006/relationships/image" Target="../media/image9.png"/><Relationship Id="rId14" Type="http://schemas.openxmlformats.org/officeDocument/2006/relationships/image" Target="../media/image15.png"/><Relationship Id="rId17" Type="http://schemas.openxmlformats.org/officeDocument/2006/relationships/image" Target="../media/image7.png"/><Relationship Id="rId16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12.png"/><Relationship Id="rId7" Type="http://schemas.openxmlformats.org/officeDocument/2006/relationships/image" Target="../media/image4.png"/><Relationship Id="rId8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opticvyu-temp.s3.amazonaws.com/OpticVyu+Portfolio_2021.pdf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29.png"/><Relationship Id="rId6" Type="http://schemas.openxmlformats.org/officeDocument/2006/relationships/image" Target="../media/image25.png"/><Relationship Id="rId7" Type="http://schemas.openxmlformats.org/officeDocument/2006/relationships/image" Target="../media/image34.png"/><Relationship Id="rId8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0" Type="http://schemas.openxmlformats.org/officeDocument/2006/relationships/hyperlink" Target="https://blog.opticvyu.com/opticvyu-construction-monitoring-management-marketing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opticvyu.com/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www.opticvyu.com/opticvyu-demo" TargetMode="External"/><Relationship Id="rId5" Type="http://schemas.openxmlformats.org/officeDocument/2006/relationships/hyperlink" Target="https://youtu.be/dUkG6UrF97c" TargetMode="External"/><Relationship Id="rId6" Type="http://schemas.openxmlformats.org/officeDocument/2006/relationships/hyperlink" Target="https://www.opticvyu.com/sample-time-lapse" TargetMode="External"/><Relationship Id="rId7" Type="http://schemas.openxmlformats.org/officeDocument/2006/relationships/hyperlink" Target="https://opticvyu-temp.s3.amazonaws.com/OpticVyu+Portfolio_2021.pdf" TargetMode="External"/><Relationship Id="rId8" Type="http://schemas.openxmlformats.org/officeDocument/2006/relationships/hyperlink" Target="https://www.opticvyu.com/faq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png"/><Relationship Id="rId4" Type="http://schemas.openxmlformats.org/officeDocument/2006/relationships/hyperlink" Target="mailto:admin@opticvyu.com" TargetMode="External"/><Relationship Id="rId5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hyperlink" Target="https://www.opticvyu.com/demo_video/Archive.mp4" TargetMode="External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hyperlink" Target="https://www.opticvyu.com/demo_video/Time-Lapse.mp4" TargetMode="External"/><Relationship Id="rId5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hyperlink" Target="https://www.opticvyu.com/demo_video/Comparison%20Tool.mp4" TargetMode="External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hyperlink" Target="https://www.opticvyu.com/demo_video/Mobile%20Uploads.mp4" TargetMode="External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/>
          <p:nvPr/>
        </p:nvSpPr>
        <p:spPr>
          <a:xfrm>
            <a:off x="0" y="379950"/>
            <a:ext cx="9144000" cy="54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8" name="Google Shape;88;p13"/>
          <p:cNvSpPr txBox="1"/>
          <p:nvPr>
            <p:ph type="ctrTitle"/>
          </p:nvPr>
        </p:nvSpPr>
        <p:spPr>
          <a:xfrm>
            <a:off x="119625" y="344425"/>
            <a:ext cx="90243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b="0" lang="en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Time-lapse Based Construction Camera </a:t>
            </a:r>
            <a:endParaRPr b="0"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2"/>
          <p:cNvPicPr preferRelativeResize="0"/>
          <p:nvPr/>
        </p:nvPicPr>
        <p:blipFill rotWithShape="1">
          <a:blip r:embed="rId3">
            <a:alphaModFix/>
          </a:blip>
          <a:srcRect b="5282" l="0" r="1205" t="9240"/>
          <a:stretch/>
        </p:blipFill>
        <p:spPr>
          <a:xfrm>
            <a:off x="833025" y="1667375"/>
            <a:ext cx="7627051" cy="34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>
            <p:ph type="title"/>
          </p:nvPr>
        </p:nvSpPr>
        <p:spPr>
          <a:xfrm>
            <a:off x="727650" y="5465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Reports : Instant Report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2"/>
          <p:cNvSpPr txBox="1"/>
          <p:nvPr>
            <p:ph idx="1" type="body"/>
          </p:nvPr>
        </p:nvSpPr>
        <p:spPr>
          <a:xfrm>
            <a:off x="1625700" y="1026657"/>
            <a:ext cx="7518300" cy="2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E0E0E"/>
                </a:solidFill>
              </a:rPr>
              <a:t>Select two images to create, download, or email the pdf report. </a:t>
            </a:r>
            <a:r>
              <a:rPr lang="en" u="sng">
                <a:solidFill>
                  <a:schemeClr val="hlink"/>
                </a:solidFill>
                <a:hlinkClick r:id="rId4"/>
              </a:rPr>
              <a:t>Click here for video explanation</a:t>
            </a:r>
            <a:endParaRPr>
              <a:solidFill>
                <a:srgbClr val="0E0E0E"/>
              </a:solidFill>
            </a:endParaRPr>
          </a:p>
        </p:txBody>
      </p:sp>
      <p:sp>
        <p:nvSpPr>
          <p:cNvPr id="172" name="Google Shape;172;p22"/>
          <p:cNvSpPr/>
          <p:nvPr/>
        </p:nvSpPr>
        <p:spPr>
          <a:xfrm>
            <a:off x="1693400" y="1365700"/>
            <a:ext cx="1143000" cy="270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73" name="Google Shape;173;p22"/>
          <p:cNvSpPr txBox="1"/>
          <p:nvPr>
            <p:ph idx="1" type="body"/>
          </p:nvPr>
        </p:nvSpPr>
        <p:spPr>
          <a:xfrm>
            <a:off x="1700375" y="1365688"/>
            <a:ext cx="1475700" cy="2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hlinkClick r:id="rId5"/>
              </a:rPr>
              <a:t>Sample Instant Report</a:t>
            </a:r>
            <a:endParaRPr sz="800">
              <a:solidFill>
                <a:srgbClr val="F9CB9C"/>
              </a:solidFill>
              <a:highlight>
                <a:schemeClr val="dk2"/>
              </a:highlight>
            </a:endParaRPr>
          </a:p>
        </p:txBody>
      </p:sp>
      <p:sp>
        <p:nvSpPr>
          <p:cNvPr id="174" name="Google Shape;174;p22"/>
          <p:cNvSpPr/>
          <p:nvPr/>
        </p:nvSpPr>
        <p:spPr>
          <a:xfrm>
            <a:off x="2960375" y="1363475"/>
            <a:ext cx="1194000" cy="270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75" name="Google Shape;175;p22"/>
          <p:cNvSpPr txBox="1"/>
          <p:nvPr>
            <p:ph idx="1" type="body"/>
          </p:nvPr>
        </p:nvSpPr>
        <p:spPr>
          <a:xfrm>
            <a:off x="2960375" y="1347013"/>
            <a:ext cx="1562100" cy="2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hlinkClick r:id="rId6"/>
              </a:rPr>
              <a:t>Sample Detailed Report</a:t>
            </a:r>
            <a:endParaRPr sz="800">
              <a:solidFill>
                <a:srgbClr val="0E0E0E"/>
              </a:solidFill>
            </a:endParaRPr>
          </a:p>
        </p:txBody>
      </p:sp>
      <p:pic>
        <p:nvPicPr>
          <p:cNvPr id="176" name="Google Shape;176;p22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55925" y="713300"/>
            <a:ext cx="201600" cy="2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3"/>
          <p:cNvPicPr preferRelativeResize="0"/>
          <p:nvPr/>
        </p:nvPicPr>
        <p:blipFill rotWithShape="1">
          <a:blip r:embed="rId3">
            <a:alphaModFix/>
          </a:blip>
          <a:srcRect b="7807" l="0" r="1048" t="8956"/>
          <a:stretch/>
        </p:blipFill>
        <p:spPr>
          <a:xfrm>
            <a:off x="727650" y="1516275"/>
            <a:ext cx="7349995" cy="347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 txBox="1"/>
          <p:nvPr>
            <p:ph type="title"/>
          </p:nvPr>
        </p:nvSpPr>
        <p:spPr>
          <a:xfrm>
            <a:off x="727650" y="5465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Reports : Scheduled Report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3"/>
          <p:cNvSpPr txBox="1"/>
          <p:nvPr>
            <p:ph idx="1" type="body"/>
          </p:nvPr>
        </p:nvSpPr>
        <p:spPr>
          <a:xfrm>
            <a:off x="1625700" y="1032332"/>
            <a:ext cx="7518300" cy="2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E0E0E"/>
                </a:solidFill>
              </a:rPr>
              <a:t>Schedule a report to receive regular progress reports in emails. </a:t>
            </a:r>
            <a:endParaRPr>
              <a:solidFill>
                <a:srgbClr val="0E0E0E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4"/>
          <p:cNvPicPr preferRelativeResize="0"/>
          <p:nvPr/>
        </p:nvPicPr>
        <p:blipFill rotWithShape="1">
          <a:blip r:embed="rId3">
            <a:alphaModFix/>
          </a:blip>
          <a:srcRect b="6402" l="0" r="1989" t="9237"/>
          <a:stretch/>
        </p:blipFill>
        <p:spPr>
          <a:xfrm>
            <a:off x="727650" y="1488125"/>
            <a:ext cx="7155572" cy="346265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4"/>
          <p:cNvSpPr txBox="1"/>
          <p:nvPr>
            <p:ph type="title"/>
          </p:nvPr>
        </p:nvSpPr>
        <p:spPr>
          <a:xfrm>
            <a:off x="727650" y="5465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 Email Scheduler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4"/>
          <p:cNvSpPr txBox="1"/>
          <p:nvPr>
            <p:ph idx="1" type="body"/>
          </p:nvPr>
        </p:nvSpPr>
        <p:spPr>
          <a:xfrm>
            <a:off x="1625700" y="1018207"/>
            <a:ext cx="7518300" cy="2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E0E0E"/>
                </a:solidFill>
              </a:rPr>
              <a:t>Receive email alerts with latest image attachment to pre-configured email at pre-configured time</a:t>
            </a:r>
            <a:endParaRPr>
              <a:solidFill>
                <a:srgbClr val="0E0E0E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5"/>
          <p:cNvPicPr preferRelativeResize="0"/>
          <p:nvPr/>
        </p:nvPicPr>
        <p:blipFill rotWithShape="1">
          <a:blip r:embed="rId3">
            <a:alphaModFix/>
          </a:blip>
          <a:srcRect b="5563" l="0" r="1205" t="9235"/>
          <a:stretch/>
        </p:blipFill>
        <p:spPr>
          <a:xfrm>
            <a:off x="791150" y="1640825"/>
            <a:ext cx="7625200" cy="345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 txBox="1"/>
          <p:nvPr>
            <p:ph type="title"/>
          </p:nvPr>
        </p:nvSpPr>
        <p:spPr>
          <a:xfrm>
            <a:off x="727650" y="5465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Planning Integration: Compare Events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5"/>
          <p:cNvSpPr txBox="1"/>
          <p:nvPr>
            <p:ph idx="1" type="body"/>
          </p:nvPr>
        </p:nvSpPr>
        <p:spPr>
          <a:xfrm>
            <a:off x="1432300" y="1032300"/>
            <a:ext cx="7711800" cy="2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200"/>
              <a:buChar char="●"/>
            </a:pPr>
            <a:r>
              <a:rPr lang="en" sz="1200">
                <a:solidFill>
                  <a:srgbClr val="0E0E0E"/>
                </a:solidFill>
              </a:rPr>
              <a:t>Upload planning data to OpticVyu and compare images corresponding to event’s “Planned start/end </a:t>
            </a:r>
            <a:r>
              <a:rPr lang="en" sz="1200">
                <a:solidFill>
                  <a:srgbClr val="0E0E0E"/>
                </a:solidFill>
              </a:rPr>
              <a:t>d</a:t>
            </a:r>
            <a:r>
              <a:rPr lang="en" sz="1200">
                <a:solidFill>
                  <a:srgbClr val="0E0E0E"/>
                </a:solidFill>
              </a:rPr>
              <a:t>ates”</a:t>
            </a:r>
            <a:endParaRPr sz="1200">
              <a:solidFill>
                <a:srgbClr val="0E0E0E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200"/>
              <a:buChar char="●"/>
            </a:pPr>
            <a:r>
              <a:rPr lang="en" sz="1200">
                <a:solidFill>
                  <a:srgbClr val="0E0E0E"/>
                </a:solidFill>
              </a:rPr>
              <a:t>Select images for other date, inspect &amp; mark them to “Actual start &amp; end dates” for a given event.</a:t>
            </a:r>
            <a:endParaRPr sz="1200">
              <a:solidFill>
                <a:srgbClr val="0E0E0E"/>
              </a:solidFill>
            </a:endParaRPr>
          </a:p>
        </p:txBody>
      </p:sp>
      <p:pic>
        <p:nvPicPr>
          <p:cNvPr id="198" name="Google Shape;198;p2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1700" y="713300"/>
            <a:ext cx="201600" cy="2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/>
          <p:nvPr>
            <p:ph type="title"/>
          </p:nvPr>
        </p:nvSpPr>
        <p:spPr>
          <a:xfrm>
            <a:off x="727650" y="5465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Planning Integration: 2 Event Chart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6"/>
          <p:cNvSpPr txBox="1"/>
          <p:nvPr>
            <p:ph idx="1" type="body"/>
          </p:nvPr>
        </p:nvSpPr>
        <p:spPr>
          <a:xfrm>
            <a:off x="1555125" y="1004157"/>
            <a:ext cx="7518300" cy="2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E0E0E"/>
                </a:solidFill>
              </a:rPr>
              <a:t>Once the actual start/end dates are updated on “Compare Tasks Page”, user can check “Event Chart” showing planned/actual start/end dates and delays</a:t>
            </a:r>
            <a:endParaRPr sz="1200">
              <a:solidFill>
                <a:srgbClr val="0E0E0E"/>
              </a:solidFill>
            </a:endParaRPr>
          </a:p>
        </p:txBody>
      </p:sp>
      <p:pic>
        <p:nvPicPr>
          <p:cNvPr id="205" name="Google Shape;2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225" y="1521725"/>
            <a:ext cx="8040826" cy="343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7"/>
          <p:cNvPicPr preferRelativeResize="0"/>
          <p:nvPr/>
        </p:nvPicPr>
        <p:blipFill rotWithShape="1">
          <a:blip r:embed="rId3">
            <a:alphaModFix/>
          </a:blip>
          <a:srcRect b="5842" l="0" r="891" t="9239"/>
          <a:stretch/>
        </p:blipFill>
        <p:spPr>
          <a:xfrm>
            <a:off x="727650" y="1488125"/>
            <a:ext cx="7250769" cy="349275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7"/>
          <p:cNvSpPr txBox="1"/>
          <p:nvPr>
            <p:ph type="title"/>
          </p:nvPr>
        </p:nvSpPr>
        <p:spPr>
          <a:xfrm>
            <a:off x="727650" y="5465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Image-Tool : Markup &amp; Share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7"/>
          <p:cNvSpPr txBox="1"/>
          <p:nvPr>
            <p:ph idx="1" type="body"/>
          </p:nvPr>
        </p:nvSpPr>
        <p:spPr>
          <a:xfrm>
            <a:off x="1625700" y="1018207"/>
            <a:ext cx="7518300" cy="2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E0E0E"/>
                </a:solidFill>
              </a:rPr>
              <a:t>Markup an image, highlight the issues &amp; share it via email.</a:t>
            </a:r>
            <a:endParaRPr>
              <a:solidFill>
                <a:srgbClr val="0E0E0E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8"/>
          <p:cNvPicPr preferRelativeResize="0"/>
          <p:nvPr/>
        </p:nvPicPr>
        <p:blipFill rotWithShape="1">
          <a:blip r:embed="rId3">
            <a:alphaModFix/>
          </a:blip>
          <a:srcRect b="5267" l="1985" r="2100" t="24126"/>
          <a:stretch/>
        </p:blipFill>
        <p:spPr>
          <a:xfrm>
            <a:off x="727650" y="1351800"/>
            <a:ext cx="7411349" cy="364382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8"/>
          <p:cNvSpPr txBox="1"/>
          <p:nvPr>
            <p:ph type="title"/>
          </p:nvPr>
        </p:nvSpPr>
        <p:spPr>
          <a:xfrm>
            <a:off x="727650" y="5465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Setting Options</a:t>
            </a:r>
            <a:endParaRPr/>
          </a:p>
        </p:txBody>
      </p:sp>
      <p:sp>
        <p:nvSpPr>
          <p:cNvPr id="219" name="Google Shape;219;p28"/>
          <p:cNvSpPr/>
          <p:nvPr/>
        </p:nvSpPr>
        <p:spPr>
          <a:xfrm>
            <a:off x="694200" y="1351800"/>
            <a:ext cx="5516400" cy="3615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8"/>
          <p:cNvSpPr txBox="1"/>
          <p:nvPr>
            <p:ph idx="1" type="body"/>
          </p:nvPr>
        </p:nvSpPr>
        <p:spPr>
          <a:xfrm>
            <a:off x="1558071" y="1416929"/>
            <a:ext cx="4520400" cy="2223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FF9900">
                <a:alpha val="3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</a:rPr>
              <a:t>Manage all the users who has the access to your projects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1" name="Google Shape;221;p28"/>
          <p:cNvSpPr txBox="1"/>
          <p:nvPr>
            <p:ph idx="1" type="body"/>
          </p:nvPr>
        </p:nvSpPr>
        <p:spPr>
          <a:xfrm>
            <a:off x="1566708" y="1653475"/>
            <a:ext cx="4520400" cy="2223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93C47D">
                <a:alpha val="4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View the user logs (device, date and other login details)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22" name="Google Shape;222;p28"/>
          <p:cNvSpPr txBox="1"/>
          <p:nvPr>
            <p:ph idx="1" type="body"/>
          </p:nvPr>
        </p:nvSpPr>
        <p:spPr>
          <a:xfrm>
            <a:off x="1566392" y="2191364"/>
            <a:ext cx="4520400" cy="2223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93C47D">
                <a:alpha val="4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Setup email alert when a camera goes off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23" name="Google Shape;223;p28"/>
          <p:cNvSpPr txBox="1"/>
          <p:nvPr>
            <p:ph idx="1" type="body"/>
          </p:nvPr>
        </p:nvSpPr>
        <p:spPr>
          <a:xfrm>
            <a:off x="1565197" y="2732725"/>
            <a:ext cx="4520400" cy="2223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93C47D">
                <a:alpha val="4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Edit camera name and tag (visible on dashboard)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24" name="Google Shape;224;p28"/>
          <p:cNvSpPr txBox="1"/>
          <p:nvPr>
            <p:ph idx="1" type="body"/>
          </p:nvPr>
        </p:nvSpPr>
        <p:spPr>
          <a:xfrm>
            <a:off x="1565197" y="2987525"/>
            <a:ext cx="4520400" cy="2223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FF9900">
                <a:alpha val="3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</a:rPr>
              <a:t>Create different types of custom time-lapse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5" name="Google Shape;225;p28"/>
          <p:cNvSpPr txBox="1"/>
          <p:nvPr>
            <p:ph idx="1" type="body"/>
          </p:nvPr>
        </p:nvSpPr>
        <p:spPr>
          <a:xfrm>
            <a:off x="853659" y="3274899"/>
            <a:ext cx="5228400" cy="2223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93C47D">
                <a:alpha val="4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Integrate OpticVyu dashboard with BIM, Procore, &amp; Project Planning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26" name="Google Shape;226;p28"/>
          <p:cNvSpPr txBox="1"/>
          <p:nvPr>
            <p:ph idx="1" type="body"/>
          </p:nvPr>
        </p:nvSpPr>
        <p:spPr>
          <a:xfrm>
            <a:off x="1564187" y="3535449"/>
            <a:ext cx="4520400" cy="2223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FF9900">
                <a:alpha val="3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</a:rPr>
              <a:t>Enable 2-way authentication for more secure login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7" name="Google Shape;227;p28"/>
          <p:cNvSpPr txBox="1"/>
          <p:nvPr>
            <p:ph idx="1" type="body"/>
          </p:nvPr>
        </p:nvSpPr>
        <p:spPr>
          <a:xfrm>
            <a:off x="1565275" y="3804222"/>
            <a:ext cx="4520400" cy="2223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93C47D">
                <a:alpha val="4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Contact OpticVyu support team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28" name="Google Shape;228;p28"/>
          <p:cNvSpPr txBox="1"/>
          <p:nvPr>
            <p:ph idx="1" type="body"/>
          </p:nvPr>
        </p:nvSpPr>
        <p:spPr>
          <a:xfrm>
            <a:off x="1554430" y="4068047"/>
            <a:ext cx="4520400" cy="2223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FF9900">
                <a:alpha val="3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</a:rPr>
              <a:t>Configure details to show on dashboard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9" name="Google Shape;229;p28"/>
          <p:cNvSpPr txBox="1"/>
          <p:nvPr>
            <p:ph idx="1" type="body"/>
          </p:nvPr>
        </p:nvSpPr>
        <p:spPr>
          <a:xfrm>
            <a:off x="1565317" y="4327512"/>
            <a:ext cx="4520400" cy="2613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93C47D">
                <a:alpha val="4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Project information can be accessed from here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30" name="Google Shape;230;p28"/>
          <p:cNvSpPr txBox="1"/>
          <p:nvPr>
            <p:ph idx="1" type="body"/>
          </p:nvPr>
        </p:nvSpPr>
        <p:spPr>
          <a:xfrm>
            <a:off x="1565275" y="4666786"/>
            <a:ext cx="4520400" cy="2613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FF9900">
                <a:alpha val="3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</a:rPr>
              <a:t>Multi-language options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1" name="Google Shape;231;p28"/>
          <p:cNvSpPr txBox="1"/>
          <p:nvPr>
            <p:ph idx="1" type="body"/>
          </p:nvPr>
        </p:nvSpPr>
        <p:spPr>
          <a:xfrm>
            <a:off x="1560585" y="1947646"/>
            <a:ext cx="4520400" cy="2223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FF9900">
                <a:alpha val="3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</a:rPr>
              <a:t>Set auto trigger email for a project camera at particular time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2" name="Google Shape;232;p28"/>
          <p:cNvSpPr txBox="1"/>
          <p:nvPr>
            <p:ph idx="1" type="body"/>
          </p:nvPr>
        </p:nvSpPr>
        <p:spPr>
          <a:xfrm>
            <a:off x="1565275" y="2463542"/>
            <a:ext cx="4520400" cy="2223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FF9900">
                <a:alpha val="3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</a:rPr>
              <a:t>Check status of cameras (on/off)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233" name="Google Shape;233;p28"/>
          <p:cNvCxnSpPr/>
          <p:nvPr/>
        </p:nvCxnSpPr>
        <p:spPr>
          <a:xfrm>
            <a:off x="6049656" y="1549690"/>
            <a:ext cx="447900" cy="0"/>
          </a:xfrm>
          <a:prstGeom prst="straightConnector1">
            <a:avLst/>
          </a:prstGeom>
          <a:noFill/>
          <a:ln cap="flat" cmpd="sng" w="9525">
            <a:solidFill>
              <a:srgbClr val="FBC117"/>
            </a:solidFill>
            <a:prstDash val="solid"/>
            <a:round/>
            <a:headEnd len="med" w="med" type="oval"/>
            <a:tailEnd len="med" w="med" type="stealth"/>
          </a:ln>
        </p:spPr>
      </p:cxnSp>
      <p:cxnSp>
        <p:nvCxnSpPr>
          <p:cNvPr id="234" name="Google Shape;234;p28"/>
          <p:cNvCxnSpPr/>
          <p:nvPr/>
        </p:nvCxnSpPr>
        <p:spPr>
          <a:xfrm>
            <a:off x="6049656" y="1784365"/>
            <a:ext cx="447900" cy="0"/>
          </a:xfrm>
          <a:prstGeom prst="straightConnector1">
            <a:avLst/>
          </a:prstGeom>
          <a:noFill/>
          <a:ln cap="flat" cmpd="sng" w="9525">
            <a:solidFill>
              <a:srgbClr val="FBC117"/>
            </a:solidFill>
            <a:prstDash val="solid"/>
            <a:round/>
            <a:headEnd len="med" w="med" type="oval"/>
            <a:tailEnd len="med" w="med" type="stealth"/>
          </a:ln>
        </p:spPr>
      </p:cxnSp>
      <p:cxnSp>
        <p:nvCxnSpPr>
          <p:cNvPr id="235" name="Google Shape;235;p28"/>
          <p:cNvCxnSpPr/>
          <p:nvPr/>
        </p:nvCxnSpPr>
        <p:spPr>
          <a:xfrm>
            <a:off x="6049656" y="2079513"/>
            <a:ext cx="447900" cy="0"/>
          </a:xfrm>
          <a:prstGeom prst="straightConnector1">
            <a:avLst/>
          </a:prstGeom>
          <a:noFill/>
          <a:ln cap="flat" cmpd="sng" w="9525">
            <a:solidFill>
              <a:srgbClr val="FBC117"/>
            </a:solidFill>
            <a:prstDash val="solid"/>
            <a:round/>
            <a:headEnd len="med" w="med" type="oval"/>
            <a:tailEnd len="med" w="med" type="stealth"/>
          </a:ln>
        </p:spPr>
      </p:cxnSp>
      <p:cxnSp>
        <p:nvCxnSpPr>
          <p:cNvPr id="236" name="Google Shape;236;p28"/>
          <p:cNvCxnSpPr/>
          <p:nvPr/>
        </p:nvCxnSpPr>
        <p:spPr>
          <a:xfrm>
            <a:off x="6049656" y="2330513"/>
            <a:ext cx="447900" cy="0"/>
          </a:xfrm>
          <a:prstGeom prst="straightConnector1">
            <a:avLst/>
          </a:prstGeom>
          <a:noFill/>
          <a:ln cap="flat" cmpd="sng" w="9525">
            <a:solidFill>
              <a:srgbClr val="FBC117"/>
            </a:solidFill>
            <a:prstDash val="solid"/>
            <a:round/>
            <a:headEnd len="med" w="med" type="oval"/>
            <a:tailEnd len="med" w="med" type="stealth"/>
          </a:ln>
        </p:spPr>
      </p:cxnSp>
      <p:cxnSp>
        <p:nvCxnSpPr>
          <p:cNvPr id="237" name="Google Shape;237;p28"/>
          <p:cNvCxnSpPr/>
          <p:nvPr/>
        </p:nvCxnSpPr>
        <p:spPr>
          <a:xfrm>
            <a:off x="6049656" y="2594588"/>
            <a:ext cx="447900" cy="0"/>
          </a:xfrm>
          <a:prstGeom prst="straightConnector1">
            <a:avLst/>
          </a:prstGeom>
          <a:noFill/>
          <a:ln cap="flat" cmpd="sng" w="9525">
            <a:solidFill>
              <a:srgbClr val="FBC117"/>
            </a:solidFill>
            <a:prstDash val="solid"/>
            <a:round/>
            <a:headEnd len="med" w="med" type="oval"/>
            <a:tailEnd len="med" w="med" type="stealth"/>
          </a:ln>
        </p:spPr>
      </p:cxnSp>
      <p:cxnSp>
        <p:nvCxnSpPr>
          <p:cNvPr id="238" name="Google Shape;238;p28"/>
          <p:cNvCxnSpPr/>
          <p:nvPr/>
        </p:nvCxnSpPr>
        <p:spPr>
          <a:xfrm>
            <a:off x="6049656" y="2872688"/>
            <a:ext cx="447900" cy="0"/>
          </a:xfrm>
          <a:prstGeom prst="straightConnector1">
            <a:avLst/>
          </a:prstGeom>
          <a:noFill/>
          <a:ln cap="flat" cmpd="sng" w="9525">
            <a:solidFill>
              <a:srgbClr val="FBC117"/>
            </a:solidFill>
            <a:prstDash val="solid"/>
            <a:round/>
            <a:headEnd len="med" w="med" type="oval"/>
            <a:tailEnd len="med" w="med" type="stealth"/>
          </a:ln>
        </p:spPr>
      </p:cxnSp>
      <p:cxnSp>
        <p:nvCxnSpPr>
          <p:cNvPr id="239" name="Google Shape;239;p28"/>
          <p:cNvCxnSpPr/>
          <p:nvPr/>
        </p:nvCxnSpPr>
        <p:spPr>
          <a:xfrm>
            <a:off x="6049656" y="3127488"/>
            <a:ext cx="447900" cy="0"/>
          </a:xfrm>
          <a:prstGeom prst="straightConnector1">
            <a:avLst/>
          </a:prstGeom>
          <a:noFill/>
          <a:ln cap="flat" cmpd="sng" w="9525">
            <a:solidFill>
              <a:srgbClr val="FBC117"/>
            </a:solidFill>
            <a:prstDash val="solid"/>
            <a:round/>
            <a:headEnd len="med" w="med" type="oval"/>
            <a:tailEnd len="med" w="med" type="stealth"/>
          </a:ln>
        </p:spPr>
      </p:cxnSp>
      <p:cxnSp>
        <p:nvCxnSpPr>
          <p:cNvPr id="240" name="Google Shape;240;p28"/>
          <p:cNvCxnSpPr/>
          <p:nvPr/>
        </p:nvCxnSpPr>
        <p:spPr>
          <a:xfrm>
            <a:off x="6049656" y="3414863"/>
            <a:ext cx="447900" cy="0"/>
          </a:xfrm>
          <a:prstGeom prst="straightConnector1">
            <a:avLst/>
          </a:prstGeom>
          <a:noFill/>
          <a:ln cap="flat" cmpd="sng" w="9525">
            <a:solidFill>
              <a:srgbClr val="FBC117"/>
            </a:solidFill>
            <a:prstDash val="solid"/>
            <a:round/>
            <a:headEnd len="med" w="med" type="oval"/>
            <a:tailEnd len="med" w="med" type="stealth"/>
          </a:ln>
        </p:spPr>
      </p:cxnSp>
      <p:cxnSp>
        <p:nvCxnSpPr>
          <p:cNvPr id="241" name="Google Shape;241;p28"/>
          <p:cNvCxnSpPr/>
          <p:nvPr/>
        </p:nvCxnSpPr>
        <p:spPr>
          <a:xfrm>
            <a:off x="6049656" y="3671713"/>
            <a:ext cx="447900" cy="0"/>
          </a:xfrm>
          <a:prstGeom prst="straightConnector1">
            <a:avLst/>
          </a:prstGeom>
          <a:noFill/>
          <a:ln cap="flat" cmpd="sng" w="9525">
            <a:solidFill>
              <a:srgbClr val="FBC117"/>
            </a:solidFill>
            <a:prstDash val="solid"/>
            <a:round/>
            <a:headEnd len="med" w="med" type="oval"/>
            <a:tailEnd len="med" w="med" type="stealth"/>
          </a:ln>
        </p:spPr>
      </p:cxnSp>
      <p:cxnSp>
        <p:nvCxnSpPr>
          <p:cNvPr id="242" name="Google Shape;242;p28"/>
          <p:cNvCxnSpPr/>
          <p:nvPr/>
        </p:nvCxnSpPr>
        <p:spPr>
          <a:xfrm>
            <a:off x="6049656" y="3942963"/>
            <a:ext cx="447900" cy="0"/>
          </a:xfrm>
          <a:prstGeom prst="straightConnector1">
            <a:avLst/>
          </a:prstGeom>
          <a:noFill/>
          <a:ln cap="flat" cmpd="sng" w="9525">
            <a:solidFill>
              <a:srgbClr val="FBC117"/>
            </a:solidFill>
            <a:prstDash val="solid"/>
            <a:round/>
            <a:headEnd len="med" w="med" type="oval"/>
            <a:tailEnd len="med" w="med" type="stealth"/>
          </a:ln>
        </p:spPr>
      </p:cxnSp>
      <p:cxnSp>
        <p:nvCxnSpPr>
          <p:cNvPr id="243" name="Google Shape;243;p28"/>
          <p:cNvCxnSpPr/>
          <p:nvPr/>
        </p:nvCxnSpPr>
        <p:spPr>
          <a:xfrm>
            <a:off x="6049656" y="4199838"/>
            <a:ext cx="447900" cy="0"/>
          </a:xfrm>
          <a:prstGeom prst="straightConnector1">
            <a:avLst/>
          </a:prstGeom>
          <a:noFill/>
          <a:ln cap="flat" cmpd="sng" w="9525">
            <a:solidFill>
              <a:srgbClr val="FBC117"/>
            </a:solidFill>
            <a:prstDash val="solid"/>
            <a:round/>
            <a:headEnd len="med" w="med" type="oval"/>
            <a:tailEnd len="med" w="med" type="stealth"/>
          </a:ln>
        </p:spPr>
      </p:cxnSp>
      <p:cxnSp>
        <p:nvCxnSpPr>
          <p:cNvPr id="244" name="Google Shape;244;p28"/>
          <p:cNvCxnSpPr/>
          <p:nvPr/>
        </p:nvCxnSpPr>
        <p:spPr>
          <a:xfrm>
            <a:off x="6049656" y="4471088"/>
            <a:ext cx="447900" cy="0"/>
          </a:xfrm>
          <a:prstGeom prst="straightConnector1">
            <a:avLst/>
          </a:prstGeom>
          <a:noFill/>
          <a:ln cap="flat" cmpd="sng" w="9525">
            <a:solidFill>
              <a:srgbClr val="FBC117"/>
            </a:solidFill>
            <a:prstDash val="solid"/>
            <a:round/>
            <a:headEnd len="med" w="med" type="oval"/>
            <a:tailEnd len="med" w="med" type="stealth"/>
          </a:ln>
        </p:spPr>
      </p:cxnSp>
      <p:cxnSp>
        <p:nvCxnSpPr>
          <p:cNvPr id="245" name="Google Shape;245;p28"/>
          <p:cNvCxnSpPr/>
          <p:nvPr/>
        </p:nvCxnSpPr>
        <p:spPr>
          <a:xfrm>
            <a:off x="6049656" y="4803588"/>
            <a:ext cx="447900" cy="0"/>
          </a:xfrm>
          <a:prstGeom prst="straightConnector1">
            <a:avLst/>
          </a:prstGeom>
          <a:noFill/>
          <a:ln cap="flat" cmpd="sng" w="9525">
            <a:solidFill>
              <a:srgbClr val="FBC117"/>
            </a:solidFill>
            <a:prstDash val="solid"/>
            <a:round/>
            <a:headEnd len="med" w="med" type="oval"/>
            <a:tailEnd len="med" w="med" type="stealth"/>
          </a:ln>
        </p:spPr>
      </p:cxnSp>
      <p:pic>
        <p:nvPicPr>
          <p:cNvPr id="246" name="Google Shape;246;p2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4575" y="713300"/>
            <a:ext cx="201600" cy="2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 txBox="1"/>
          <p:nvPr>
            <p:ph type="title"/>
          </p:nvPr>
        </p:nvSpPr>
        <p:spPr>
          <a:xfrm>
            <a:off x="729450" y="571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Products</a:t>
            </a:r>
            <a:endParaRPr/>
          </a:p>
        </p:txBody>
      </p:sp>
      <p:sp>
        <p:nvSpPr>
          <p:cNvPr id="252" name="Google Shape;252;p29"/>
          <p:cNvSpPr txBox="1"/>
          <p:nvPr>
            <p:ph idx="1" type="body"/>
          </p:nvPr>
        </p:nvSpPr>
        <p:spPr>
          <a:xfrm>
            <a:off x="729450" y="1837725"/>
            <a:ext cx="13278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OpticVyu Make</a:t>
            </a:r>
            <a:endParaRPr>
              <a:solidFill>
                <a:srgbClr val="0E0E0E"/>
              </a:solidFill>
            </a:endParaRPr>
          </a:p>
        </p:txBody>
      </p:sp>
      <p:sp>
        <p:nvSpPr>
          <p:cNvPr id="253" name="Google Shape;253;p29"/>
          <p:cNvSpPr txBox="1"/>
          <p:nvPr>
            <p:ph idx="1" type="body"/>
          </p:nvPr>
        </p:nvSpPr>
        <p:spPr>
          <a:xfrm>
            <a:off x="700650" y="4436925"/>
            <a:ext cx="1385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Integrated With CCTV Cameras</a:t>
            </a:r>
            <a:endParaRPr>
              <a:solidFill>
                <a:srgbClr val="0E0E0E"/>
              </a:solidFill>
            </a:endParaRPr>
          </a:p>
        </p:txBody>
      </p:sp>
      <p:sp>
        <p:nvSpPr>
          <p:cNvPr id="254" name="Google Shape;254;p29"/>
          <p:cNvSpPr/>
          <p:nvPr/>
        </p:nvSpPr>
        <p:spPr>
          <a:xfrm>
            <a:off x="2737300" y="1429875"/>
            <a:ext cx="5680800" cy="251700"/>
          </a:xfrm>
          <a:prstGeom prst="parallelogram">
            <a:avLst>
              <a:gd fmla="val 25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9"/>
          <p:cNvSpPr txBox="1"/>
          <p:nvPr>
            <p:ph idx="1" type="body"/>
          </p:nvPr>
        </p:nvSpPr>
        <p:spPr>
          <a:xfrm>
            <a:off x="2901650" y="1414025"/>
            <a:ext cx="5516400" cy="309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45MP DSLR Box Time-lapse Camera 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256" name="Google Shape;256;p29"/>
          <p:cNvSpPr/>
          <p:nvPr/>
        </p:nvSpPr>
        <p:spPr>
          <a:xfrm>
            <a:off x="2415050" y="1368975"/>
            <a:ext cx="448500" cy="373500"/>
          </a:xfrm>
          <a:prstGeom prst="parallelogram">
            <a:avLst>
              <a:gd fmla="val 25000" name="adj"/>
            </a:avLst>
          </a:prstGeom>
          <a:solidFill>
            <a:srgbClr val="FBC117"/>
          </a:solidFill>
          <a:ln cap="flat" cmpd="sng" w="9525">
            <a:solidFill>
              <a:srgbClr val="FBC1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9"/>
          <p:cNvSpPr/>
          <p:nvPr/>
        </p:nvSpPr>
        <p:spPr>
          <a:xfrm>
            <a:off x="2737300" y="1955775"/>
            <a:ext cx="5680800" cy="251700"/>
          </a:xfrm>
          <a:prstGeom prst="parallelogram">
            <a:avLst>
              <a:gd fmla="val 25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9"/>
          <p:cNvSpPr txBox="1"/>
          <p:nvPr>
            <p:ph idx="1" type="body"/>
          </p:nvPr>
        </p:nvSpPr>
        <p:spPr>
          <a:xfrm>
            <a:off x="2901650" y="1939925"/>
            <a:ext cx="5516400" cy="309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2</a:t>
            </a:r>
            <a:r>
              <a:rPr lang="en" sz="1500">
                <a:solidFill>
                  <a:srgbClr val="000000"/>
                </a:solidFill>
              </a:rPr>
              <a:t>4MP DSLR Box Time-lapse Camera 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259" name="Google Shape;259;p29"/>
          <p:cNvSpPr/>
          <p:nvPr/>
        </p:nvSpPr>
        <p:spPr>
          <a:xfrm>
            <a:off x="2415050" y="1894875"/>
            <a:ext cx="448500" cy="373500"/>
          </a:xfrm>
          <a:prstGeom prst="parallelogram">
            <a:avLst>
              <a:gd fmla="val 25000" name="adj"/>
            </a:avLst>
          </a:prstGeom>
          <a:solidFill>
            <a:srgbClr val="FBC117"/>
          </a:solidFill>
          <a:ln cap="flat" cmpd="sng" w="9525">
            <a:solidFill>
              <a:srgbClr val="FBC1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9"/>
          <p:cNvSpPr/>
          <p:nvPr/>
        </p:nvSpPr>
        <p:spPr>
          <a:xfrm>
            <a:off x="2737300" y="2463125"/>
            <a:ext cx="5680800" cy="251700"/>
          </a:xfrm>
          <a:prstGeom prst="parallelogram">
            <a:avLst>
              <a:gd fmla="val 25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9"/>
          <p:cNvSpPr txBox="1"/>
          <p:nvPr>
            <p:ph idx="1" type="body"/>
          </p:nvPr>
        </p:nvSpPr>
        <p:spPr>
          <a:xfrm>
            <a:off x="2901650" y="2447275"/>
            <a:ext cx="5516400" cy="309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360-Degree Image-Based Long Term </a:t>
            </a:r>
            <a:r>
              <a:rPr lang="en" sz="1500">
                <a:solidFill>
                  <a:srgbClr val="000000"/>
                </a:solidFill>
              </a:rPr>
              <a:t>Time-lapse Camera 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262" name="Google Shape;262;p29"/>
          <p:cNvSpPr/>
          <p:nvPr/>
        </p:nvSpPr>
        <p:spPr>
          <a:xfrm>
            <a:off x="2415050" y="2402225"/>
            <a:ext cx="448500" cy="373500"/>
          </a:xfrm>
          <a:prstGeom prst="parallelogram">
            <a:avLst>
              <a:gd fmla="val 25000" name="adj"/>
            </a:avLst>
          </a:prstGeom>
          <a:solidFill>
            <a:srgbClr val="FBC117"/>
          </a:solidFill>
          <a:ln cap="flat" cmpd="sng" w="9525">
            <a:solidFill>
              <a:srgbClr val="FBC1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9"/>
          <p:cNvSpPr/>
          <p:nvPr/>
        </p:nvSpPr>
        <p:spPr>
          <a:xfrm>
            <a:off x="2737300" y="2970475"/>
            <a:ext cx="5680800" cy="251700"/>
          </a:xfrm>
          <a:prstGeom prst="parallelogram">
            <a:avLst>
              <a:gd fmla="val 25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9"/>
          <p:cNvSpPr txBox="1"/>
          <p:nvPr>
            <p:ph idx="1" type="body"/>
          </p:nvPr>
        </p:nvSpPr>
        <p:spPr>
          <a:xfrm>
            <a:off x="2901650" y="2954625"/>
            <a:ext cx="5516400" cy="309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4MP &amp; 8MP Time-Lapse Camera - Basic Mode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265" name="Google Shape;265;p29"/>
          <p:cNvSpPr/>
          <p:nvPr/>
        </p:nvSpPr>
        <p:spPr>
          <a:xfrm>
            <a:off x="2415050" y="2909575"/>
            <a:ext cx="448500" cy="373500"/>
          </a:xfrm>
          <a:prstGeom prst="parallelogram">
            <a:avLst>
              <a:gd fmla="val 25000" name="adj"/>
            </a:avLst>
          </a:prstGeom>
          <a:solidFill>
            <a:srgbClr val="FBC117"/>
          </a:solidFill>
          <a:ln cap="flat" cmpd="sng" w="9525">
            <a:solidFill>
              <a:srgbClr val="FBC1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9"/>
          <p:cNvSpPr/>
          <p:nvPr/>
        </p:nvSpPr>
        <p:spPr>
          <a:xfrm>
            <a:off x="2737300" y="3496375"/>
            <a:ext cx="5680800" cy="251700"/>
          </a:xfrm>
          <a:prstGeom prst="parallelogram">
            <a:avLst>
              <a:gd fmla="val 25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9"/>
          <p:cNvSpPr txBox="1"/>
          <p:nvPr>
            <p:ph idx="1" type="body"/>
          </p:nvPr>
        </p:nvSpPr>
        <p:spPr>
          <a:xfrm>
            <a:off x="2901650" y="3480525"/>
            <a:ext cx="5516400" cy="309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4MP &amp; 8MP Time Lapse Camera - Image + Video Dual Mode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268" name="Google Shape;268;p29"/>
          <p:cNvSpPr/>
          <p:nvPr/>
        </p:nvSpPr>
        <p:spPr>
          <a:xfrm>
            <a:off x="2415050" y="3435475"/>
            <a:ext cx="448500" cy="373500"/>
          </a:xfrm>
          <a:prstGeom prst="parallelogram">
            <a:avLst>
              <a:gd fmla="val 25000" name="adj"/>
            </a:avLst>
          </a:prstGeom>
          <a:solidFill>
            <a:srgbClr val="FBC117"/>
          </a:solidFill>
          <a:ln cap="flat" cmpd="sng" w="9525">
            <a:solidFill>
              <a:srgbClr val="FBC1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9"/>
          <p:cNvSpPr/>
          <p:nvPr/>
        </p:nvSpPr>
        <p:spPr>
          <a:xfrm>
            <a:off x="2737300" y="4578675"/>
            <a:ext cx="5680800" cy="251700"/>
          </a:xfrm>
          <a:prstGeom prst="parallelogram">
            <a:avLst>
              <a:gd fmla="val 25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9"/>
          <p:cNvSpPr txBox="1"/>
          <p:nvPr>
            <p:ph idx="1" type="body"/>
          </p:nvPr>
        </p:nvSpPr>
        <p:spPr>
          <a:xfrm>
            <a:off x="2901650" y="4562825"/>
            <a:ext cx="5516400" cy="309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OpticVyu can be integrated with any IP camera. Refer next slide.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271" name="Google Shape;271;p29"/>
          <p:cNvSpPr/>
          <p:nvPr/>
        </p:nvSpPr>
        <p:spPr>
          <a:xfrm>
            <a:off x="2415050" y="4517775"/>
            <a:ext cx="448500" cy="373500"/>
          </a:xfrm>
          <a:prstGeom prst="parallelogram">
            <a:avLst>
              <a:gd fmla="val 25000" name="adj"/>
            </a:avLst>
          </a:prstGeom>
          <a:solidFill>
            <a:srgbClr val="FBC117"/>
          </a:solidFill>
          <a:ln cap="flat" cmpd="sng" w="9525">
            <a:solidFill>
              <a:srgbClr val="FBC1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9"/>
          <p:cNvSpPr/>
          <p:nvPr/>
        </p:nvSpPr>
        <p:spPr>
          <a:xfrm>
            <a:off x="2737300" y="4022275"/>
            <a:ext cx="5680800" cy="251700"/>
          </a:xfrm>
          <a:prstGeom prst="parallelogram">
            <a:avLst>
              <a:gd fmla="val 25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9"/>
          <p:cNvSpPr txBox="1"/>
          <p:nvPr>
            <p:ph idx="1" type="body"/>
          </p:nvPr>
        </p:nvSpPr>
        <p:spPr>
          <a:xfrm>
            <a:off x="2901650" y="4006425"/>
            <a:ext cx="5516400" cy="309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PTZ Time-Lapse Camera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274" name="Google Shape;274;p29"/>
          <p:cNvSpPr/>
          <p:nvPr/>
        </p:nvSpPr>
        <p:spPr>
          <a:xfrm>
            <a:off x="2415050" y="3961375"/>
            <a:ext cx="448500" cy="373500"/>
          </a:xfrm>
          <a:prstGeom prst="parallelogram">
            <a:avLst>
              <a:gd fmla="val 25000" name="adj"/>
            </a:avLst>
          </a:prstGeom>
          <a:solidFill>
            <a:srgbClr val="FBC117"/>
          </a:solidFill>
          <a:ln cap="flat" cmpd="sng" w="9525">
            <a:solidFill>
              <a:srgbClr val="FBC1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5" name="Google Shape;275;p29"/>
          <p:cNvCxnSpPr>
            <a:stCxn id="276" idx="6"/>
            <a:endCxn id="271" idx="5"/>
          </p:cNvCxnSpPr>
          <p:nvPr/>
        </p:nvCxnSpPr>
        <p:spPr>
          <a:xfrm>
            <a:off x="2151025" y="4704525"/>
            <a:ext cx="310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7" name="Google Shape;277;p29"/>
          <p:cNvCxnSpPr>
            <a:stCxn id="252" idx="3"/>
            <a:endCxn id="256" idx="5"/>
          </p:cNvCxnSpPr>
          <p:nvPr/>
        </p:nvCxnSpPr>
        <p:spPr>
          <a:xfrm flipH="1" rot="10800000">
            <a:off x="2057250" y="1555875"/>
            <a:ext cx="404400" cy="466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8" name="Google Shape;278;p29"/>
          <p:cNvCxnSpPr>
            <a:stCxn id="252" idx="3"/>
            <a:endCxn id="259" idx="5"/>
          </p:cNvCxnSpPr>
          <p:nvPr/>
        </p:nvCxnSpPr>
        <p:spPr>
          <a:xfrm>
            <a:off x="2057250" y="2022375"/>
            <a:ext cx="404400" cy="5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9" name="Google Shape;279;p29"/>
          <p:cNvCxnSpPr>
            <a:stCxn id="252" idx="3"/>
            <a:endCxn id="262" idx="5"/>
          </p:cNvCxnSpPr>
          <p:nvPr/>
        </p:nvCxnSpPr>
        <p:spPr>
          <a:xfrm>
            <a:off x="2057250" y="2022375"/>
            <a:ext cx="404400" cy="5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0" name="Google Shape;280;p29"/>
          <p:cNvCxnSpPr>
            <a:stCxn id="252" idx="3"/>
            <a:endCxn id="274" idx="5"/>
          </p:cNvCxnSpPr>
          <p:nvPr/>
        </p:nvCxnSpPr>
        <p:spPr>
          <a:xfrm>
            <a:off x="2057250" y="2022375"/>
            <a:ext cx="404400" cy="212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1" name="Google Shape;281;p29"/>
          <p:cNvCxnSpPr>
            <a:stCxn id="252" idx="3"/>
            <a:endCxn id="268" idx="5"/>
          </p:cNvCxnSpPr>
          <p:nvPr/>
        </p:nvCxnSpPr>
        <p:spPr>
          <a:xfrm>
            <a:off x="2057250" y="2022375"/>
            <a:ext cx="404400" cy="15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2" name="Google Shape;282;p29"/>
          <p:cNvCxnSpPr>
            <a:stCxn id="252" idx="3"/>
            <a:endCxn id="265" idx="5"/>
          </p:cNvCxnSpPr>
          <p:nvPr/>
        </p:nvCxnSpPr>
        <p:spPr>
          <a:xfrm>
            <a:off x="2057250" y="2022375"/>
            <a:ext cx="404400" cy="107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3" name="Google Shape;283;p29"/>
          <p:cNvSpPr/>
          <p:nvPr/>
        </p:nvSpPr>
        <p:spPr>
          <a:xfrm>
            <a:off x="1984875" y="1957425"/>
            <a:ext cx="129900" cy="129900"/>
          </a:xfrm>
          <a:prstGeom prst="ellipse">
            <a:avLst/>
          </a:prstGeom>
          <a:solidFill>
            <a:srgbClr val="FBC117"/>
          </a:solidFill>
          <a:ln cap="flat" cmpd="sng" w="9525">
            <a:solidFill>
              <a:srgbClr val="FBC1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9"/>
          <p:cNvSpPr/>
          <p:nvPr/>
        </p:nvSpPr>
        <p:spPr>
          <a:xfrm>
            <a:off x="2021125" y="4639575"/>
            <a:ext cx="129900" cy="129900"/>
          </a:xfrm>
          <a:prstGeom prst="ellipse">
            <a:avLst/>
          </a:prstGeom>
          <a:solidFill>
            <a:srgbClr val="FBC117"/>
          </a:solidFill>
          <a:ln cap="flat" cmpd="sng" w="9525">
            <a:solidFill>
              <a:srgbClr val="FBC1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29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8750" y="738200"/>
            <a:ext cx="201600" cy="2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9" name="Google Shape;289;p30"/>
          <p:cNvCxnSpPr>
            <a:stCxn id="290" idx="1"/>
            <a:endCxn id="291" idx="1"/>
          </p:cNvCxnSpPr>
          <p:nvPr/>
        </p:nvCxnSpPr>
        <p:spPr>
          <a:xfrm rot="10800000">
            <a:off x="6893331" y="1970631"/>
            <a:ext cx="201600" cy="99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92" name="Google Shape;292;p30"/>
          <p:cNvCxnSpPr>
            <a:stCxn id="293" idx="3"/>
            <a:endCxn id="294" idx="1"/>
          </p:cNvCxnSpPr>
          <p:nvPr/>
        </p:nvCxnSpPr>
        <p:spPr>
          <a:xfrm flipH="1">
            <a:off x="4961431" y="2918094"/>
            <a:ext cx="134400" cy="125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95" name="Google Shape;295;p30"/>
          <p:cNvCxnSpPr>
            <a:stCxn id="296" idx="3"/>
            <a:endCxn id="297" idx="1"/>
          </p:cNvCxnSpPr>
          <p:nvPr/>
        </p:nvCxnSpPr>
        <p:spPr>
          <a:xfrm flipH="1">
            <a:off x="729406" y="3026944"/>
            <a:ext cx="309900" cy="110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30"/>
          <p:cNvCxnSpPr>
            <a:stCxn id="299" idx="1"/>
            <a:endCxn id="300" idx="1"/>
          </p:cNvCxnSpPr>
          <p:nvPr/>
        </p:nvCxnSpPr>
        <p:spPr>
          <a:xfrm rot="10800000">
            <a:off x="2951706" y="1780081"/>
            <a:ext cx="86700" cy="129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01" name="Google Shape;301;p30"/>
          <p:cNvSpPr/>
          <p:nvPr/>
        </p:nvSpPr>
        <p:spPr>
          <a:xfrm rot="-8224564">
            <a:off x="4227332" y="2243554"/>
            <a:ext cx="214787" cy="1647217"/>
          </a:xfrm>
          <a:prstGeom prst="flowChartOnlineStorag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0"/>
          <p:cNvSpPr/>
          <p:nvPr/>
        </p:nvSpPr>
        <p:spPr>
          <a:xfrm rot="2383971">
            <a:off x="4249032" y="2336144"/>
            <a:ext cx="242245" cy="1583380"/>
          </a:xfrm>
          <a:prstGeom prst="flowChartOnlineStorag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0"/>
          <p:cNvSpPr/>
          <p:nvPr/>
        </p:nvSpPr>
        <p:spPr>
          <a:xfrm rot="-2948900">
            <a:off x="6328355" y="2096780"/>
            <a:ext cx="262226" cy="1587909"/>
          </a:xfrm>
          <a:prstGeom prst="flowChartOnlineStorag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0"/>
          <p:cNvSpPr/>
          <p:nvPr/>
        </p:nvSpPr>
        <p:spPr>
          <a:xfrm rot="7657379">
            <a:off x="6280656" y="2164535"/>
            <a:ext cx="236116" cy="1602045"/>
          </a:xfrm>
          <a:prstGeom prst="flowChartOnlineStorag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0"/>
          <p:cNvSpPr/>
          <p:nvPr/>
        </p:nvSpPr>
        <p:spPr>
          <a:xfrm rot="-2968230">
            <a:off x="2298300" y="2298935"/>
            <a:ext cx="262226" cy="1587909"/>
          </a:xfrm>
          <a:prstGeom prst="flowChartOnlineStorag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0"/>
          <p:cNvSpPr/>
          <p:nvPr/>
        </p:nvSpPr>
        <p:spPr>
          <a:xfrm rot="7716755">
            <a:off x="2262130" y="2374731"/>
            <a:ext cx="236116" cy="1602045"/>
          </a:xfrm>
          <a:prstGeom prst="flowChartOnlineStorag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0"/>
          <p:cNvSpPr txBox="1"/>
          <p:nvPr>
            <p:ph type="title"/>
          </p:nvPr>
        </p:nvSpPr>
        <p:spPr>
          <a:xfrm>
            <a:off x="729450" y="571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Integration With Existing CCTV</a:t>
            </a:r>
            <a:endParaRPr/>
          </a:p>
        </p:txBody>
      </p:sp>
      <p:sp>
        <p:nvSpPr>
          <p:cNvPr id="296" name="Google Shape;296;p30"/>
          <p:cNvSpPr/>
          <p:nvPr/>
        </p:nvSpPr>
        <p:spPr>
          <a:xfrm>
            <a:off x="905000" y="2244150"/>
            <a:ext cx="917100" cy="9171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0"/>
          <p:cNvSpPr/>
          <p:nvPr/>
        </p:nvSpPr>
        <p:spPr>
          <a:xfrm>
            <a:off x="2904100" y="2943575"/>
            <a:ext cx="917100" cy="9171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0"/>
          <p:cNvSpPr/>
          <p:nvPr/>
        </p:nvSpPr>
        <p:spPr>
          <a:xfrm>
            <a:off x="4961525" y="2135300"/>
            <a:ext cx="917100" cy="9171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0"/>
          <p:cNvSpPr/>
          <p:nvPr/>
        </p:nvSpPr>
        <p:spPr>
          <a:xfrm>
            <a:off x="6960625" y="2834725"/>
            <a:ext cx="917100" cy="9171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0"/>
          <p:cNvSpPr txBox="1"/>
          <p:nvPr>
            <p:ph idx="1" type="body"/>
          </p:nvPr>
        </p:nvSpPr>
        <p:spPr>
          <a:xfrm>
            <a:off x="729450" y="3860675"/>
            <a:ext cx="2092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E0E0E"/>
                </a:solidFill>
              </a:rPr>
              <a:t>Existing CCTV</a:t>
            </a:r>
            <a:endParaRPr b="1" sz="1500"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Any IP camera</a:t>
            </a:r>
            <a:r>
              <a:rPr lang="en">
                <a:solidFill>
                  <a:srgbClr val="0E0E0E"/>
                </a:solidFill>
              </a:rPr>
              <a:t> can be </a:t>
            </a:r>
            <a:endParaRPr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3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E0E0E"/>
                </a:solidFill>
              </a:rPr>
              <a:t>connected</a:t>
            </a:r>
            <a:endParaRPr>
              <a:solidFill>
                <a:srgbClr val="0E0E0E"/>
              </a:solidFill>
            </a:endParaRPr>
          </a:p>
        </p:txBody>
      </p:sp>
      <p:sp>
        <p:nvSpPr>
          <p:cNvPr id="300" name="Google Shape;300;p30"/>
          <p:cNvSpPr txBox="1"/>
          <p:nvPr>
            <p:ph idx="1" type="body"/>
          </p:nvPr>
        </p:nvSpPr>
        <p:spPr>
          <a:xfrm>
            <a:off x="2951700" y="1512363"/>
            <a:ext cx="265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E0E0E"/>
                </a:solidFill>
              </a:rPr>
              <a:t>Get Connected to OpticVyu</a:t>
            </a:r>
            <a:endParaRPr b="1" sz="1500"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E0E0E"/>
                </a:solidFill>
              </a:rPr>
              <a:t>Email us at </a:t>
            </a:r>
            <a:r>
              <a:rPr lang="en" u="sng">
                <a:solidFill>
                  <a:srgbClr val="F1C23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admin@opticvyu.com</a:t>
            </a:r>
            <a:r>
              <a:rPr lang="en">
                <a:solidFill>
                  <a:srgbClr val="F1C232"/>
                </a:solidFill>
              </a:rPr>
              <a:t> </a:t>
            </a:r>
            <a:endParaRPr>
              <a:solidFill>
                <a:srgbClr val="F1C232"/>
              </a:solidFill>
            </a:endParaRPr>
          </a:p>
          <a:p>
            <a:pPr indent="0" lvl="0" marL="0" rtl="0" algn="l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E0E0E"/>
                </a:solidFill>
              </a:rPr>
              <a:t>with the details of CCTV </a:t>
            </a:r>
            <a:endParaRPr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E0E0E"/>
                </a:solidFill>
              </a:rPr>
              <a:t>cameras installed in your</a:t>
            </a:r>
            <a:endParaRPr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3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E0E0E"/>
                </a:solidFill>
              </a:rPr>
              <a:t>Facility</a:t>
            </a:r>
            <a:endParaRPr>
              <a:solidFill>
                <a:srgbClr val="0E0E0E"/>
              </a:solidFill>
            </a:endParaRPr>
          </a:p>
        </p:txBody>
      </p:sp>
      <p:sp>
        <p:nvSpPr>
          <p:cNvPr id="294" name="Google Shape;294;p30"/>
          <p:cNvSpPr txBox="1"/>
          <p:nvPr>
            <p:ph idx="1" type="body"/>
          </p:nvPr>
        </p:nvSpPr>
        <p:spPr>
          <a:xfrm>
            <a:off x="4961525" y="3906650"/>
            <a:ext cx="3337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E0E0E"/>
                </a:solidFill>
              </a:rPr>
              <a:t>Online Integration With OpticVyu</a:t>
            </a:r>
            <a:endParaRPr b="1" sz="1500"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E0E0E"/>
                </a:solidFill>
              </a:rPr>
              <a:t>OpticVyu request an online access to </a:t>
            </a:r>
            <a:endParaRPr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E0E0E"/>
                </a:solidFill>
              </a:rPr>
              <a:t>PC/Laptop connected in the same network </a:t>
            </a:r>
            <a:endParaRPr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3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E0E0E"/>
                </a:solidFill>
              </a:rPr>
              <a:t>as CCTV for uploading configuration.</a:t>
            </a:r>
            <a:endParaRPr>
              <a:solidFill>
                <a:srgbClr val="0E0E0E"/>
              </a:solidFill>
            </a:endParaRPr>
          </a:p>
        </p:txBody>
      </p:sp>
      <p:sp>
        <p:nvSpPr>
          <p:cNvPr id="291" name="Google Shape;291;p30"/>
          <p:cNvSpPr txBox="1"/>
          <p:nvPr>
            <p:ph idx="1" type="body"/>
          </p:nvPr>
        </p:nvSpPr>
        <p:spPr>
          <a:xfrm>
            <a:off x="6893325" y="1703050"/>
            <a:ext cx="2092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E0E0E"/>
                </a:solidFill>
              </a:rPr>
              <a:t>Done. Login</a:t>
            </a:r>
            <a:endParaRPr b="1" sz="1500"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E0E0E"/>
                </a:solidFill>
              </a:rPr>
              <a:t>Visit OpticVyu website &amp; </a:t>
            </a:r>
            <a:endParaRPr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E0E0E"/>
                </a:solidFill>
              </a:rPr>
              <a:t>login through registered</a:t>
            </a:r>
            <a:endParaRPr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E0E0E"/>
                </a:solidFill>
              </a:rPr>
              <a:t>ID to access camera feeds </a:t>
            </a:r>
            <a:endParaRPr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3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E0E0E"/>
                </a:solidFill>
              </a:rPr>
              <a:t>&amp; time-lapse videos.</a:t>
            </a:r>
            <a:endParaRPr>
              <a:solidFill>
                <a:srgbClr val="0E0E0E"/>
              </a:solidFill>
            </a:endParaRPr>
          </a:p>
        </p:txBody>
      </p:sp>
      <p:sp>
        <p:nvSpPr>
          <p:cNvPr id="308" name="Google Shape;308;p30"/>
          <p:cNvSpPr/>
          <p:nvPr/>
        </p:nvSpPr>
        <p:spPr>
          <a:xfrm>
            <a:off x="4935125" y="4147850"/>
            <a:ext cx="52800" cy="52800"/>
          </a:xfrm>
          <a:prstGeom prst="ellipse">
            <a:avLst/>
          </a:prstGeom>
          <a:solidFill>
            <a:srgbClr val="E69138"/>
          </a:solidFill>
          <a:ln cap="flat" cmpd="sng" w="9525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0"/>
          <p:cNvSpPr/>
          <p:nvPr/>
        </p:nvSpPr>
        <p:spPr>
          <a:xfrm>
            <a:off x="710850" y="4075450"/>
            <a:ext cx="52800" cy="52800"/>
          </a:xfrm>
          <a:prstGeom prst="ellipse">
            <a:avLst/>
          </a:prstGeom>
          <a:solidFill>
            <a:srgbClr val="E69138"/>
          </a:solidFill>
          <a:ln cap="flat" cmpd="sng" w="9525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0"/>
          <p:cNvSpPr/>
          <p:nvPr/>
        </p:nvSpPr>
        <p:spPr>
          <a:xfrm>
            <a:off x="2923750" y="1753575"/>
            <a:ext cx="52800" cy="52800"/>
          </a:xfrm>
          <a:prstGeom prst="ellipse">
            <a:avLst/>
          </a:prstGeom>
          <a:solidFill>
            <a:srgbClr val="E69138"/>
          </a:solidFill>
          <a:ln cap="flat" cmpd="sng" w="952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0"/>
          <p:cNvSpPr/>
          <p:nvPr/>
        </p:nvSpPr>
        <p:spPr>
          <a:xfrm>
            <a:off x="6871975" y="1958200"/>
            <a:ext cx="52800" cy="52800"/>
          </a:xfrm>
          <a:prstGeom prst="ellipse">
            <a:avLst/>
          </a:prstGeom>
          <a:solidFill>
            <a:srgbClr val="E6913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2" name="Google Shape;31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5950" y="2435100"/>
            <a:ext cx="535200" cy="5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4825" y="3154300"/>
            <a:ext cx="495651" cy="49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2471" y="2304154"/>
            <a:ext cx="535200" cy="5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49973" y="3025673"/>
            <a:ext cx="535200" cy="5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0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70100" y="738200"/>
            <a:ext cx="201600" cy="2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1"/>
          <p:cNvSpPr txBox="1"/>
          <p:nvPr>
            <p:ph type="title"/>
          </p:nvPr>
        </p:nvSpPr>
        <p:spPr>
          <a:xfrm>
            <a:off x="45900" y="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Comparison With CCTV</a:t>
            </a:r>
            <a:endParaRPr/>
          </a:p>
        </p:txBody>
      </p:sp>
      <p:sp>
        <p:nvSpPr>
          <p:cNvPr id="322" name="Google Shape;322;p31"/>
          <p:cNvSpPr/>
          <p:nvPr/>
        </p:nvSpPr>
        <p:spPr>
          <a:xfrm>
            <a:off x="740825" y="1114775"/>
            <a:ext cx="1044300" cy="197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23" name="Google Shape;323;p31"/>
          <p:cNvGraphicFramePr/>
          <p:nvPr/>
        </p:nvGraphicFramePr>
        <p:xfrm>
          <a:off x="45900" y="606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{D5980084-F57D-431C-9DCA-1FEE4A336FB4}</a:tableStyleId>
              </a:tblPr>
              <a:tblGrid>
                <a:gridCol w="2047800"/>
                <a:gridCol w="3544475"/>
                <a:gridCol w="3460150"/>
              </a:tblGrid>
              <a:tr h="32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</a:rPr>
                        <a:t>Features</a:t>
                      </a:r>
                      <a:endParaRPr b="1" sz="11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</a:rPr>
                        <a:t>OpticVyu Construction Camera</a:t>
                      </a:r>
                      <a:endParaRPr b="1" sz="11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</a:rPr>
                        <a:t>CCTV Camera</a:t>
                      </a:r>
                      <a:endParaRPr b="1" sz="11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14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50"/>
                        <a:t>Storage</a:t>
                      </a:r>
                      <a:endParaRPr b="1"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Unlimited storage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Monthly storage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4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50"/>
                        <a:t>Data Backup</a:t>
                      </a:r>
                      <a:endParaRPr b="1"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Instant data backup to dual server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Storage only on hard disk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0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50"/>
                        <a:t>Data Retrieval/Access</a:t>
                      </a:r>
                      <a:endParaRPr b="1"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Data from any point of time can be accessed in seconds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Data (if not saved on hard disks) will be permanently erased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0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50"/>
                        <a:t>Clarity</a:t>
                      </a:r>
                      <a:endParaRPr b="1"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HD</a:t>
                      </a:r>
                      <a:r>
                        <a:rPr lang="en" sz="1050"/>
                        <a:t> clarity can be achieved by using DSLR box camera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Videos are reduced to .h264 compression format to reduce video quality and size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0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50"/>
                        <a:t>No. of Camera</a:t>
                      </a:r>
                      <a:endParaRPr b="1"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Mostly 1-2 cameras are sufficient to cover entire site if placed at good location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Typically 4-6 CCTVs are required to cover a big construction project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4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50"/>
                        <a:t>Time-lapse</a:t>
                      </a:r>
                      <a:endParaRPr b="1"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Default and custom time-lapse possible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No time-lapse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4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50"/>
                        <a:t>Ease of Installation</a:t>
                      </a:r>
                      <a:endParaRPr b="1"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Plug &amp; play system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Require wiring/cables/connectors/LAN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9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50"/>
                        <a:t>Internet Connectivity</a:t>
                      </a:r>
                      <a:endParaRPr b="1"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In-built wifi based on SIM network (min 3G required)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LAN or external wifi needed to stream the video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4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50"/>
                        <a:t>Ease of Relocation</a:t>
                      </a:r>
                      <a:endParaRPr b="1"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Simple to relocate frequently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Laborious task to change wiring/cabling etc.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50"/>
                        <a:t>Reports Generation</a:t>
                      </a:r>
                      <a:endParaRPr b="1"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Possible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Not possible</a:t>
                      </a:r>
                      <a:endParaRPr sz="105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24" name="Google Shape;324;p3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2625" y="166800"/>
            <a:ext cx="201600" cy="2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title"/>
          </p:nvPr>
        </p:nvSpPr>
        <p:spPr>
          <a:xfrm>
            <a:off x="729450" y="571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Features of OpticVyu Construction Cameras</a:t>
            </a:r>
            <a:endParaRPr/>
          </a:p>
        </p:txBody>
      </p:sp>
      <p:sp>
        <p:nvSpPr>
          <p:cNvPr id="94" name="Google Shape;94;p14"/>
          <p:cNvSpPr txBox="1"/>
          <p:nvPr>
            <p:ph idx="1" type="body"/>
          </p:nvPr>
        </p:nvSpPr>
        <p:spPr>
          <a:xfrm>
            <a:off x="729450" y="1556547"/>
            <a:ext cx="3286200" cy="17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BC117"/>
                </a:solidFill>
              </a:rPr>
              <a:t>Project Tracking</a:t>
            </a:r>
            <a:r>
              <a:rPr lang="en" sz="1400"/>
              <a:t> </a:t>
            </a:r>
            <a:endParaRPr sz="1400"/>
          </a:p>
          <a:p>
            <a:pPr indent="45720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Time-lapse Videos</a:t>
            </a:r>
            <a:endParaRPr sz="1400"/>
          </a:p>
          <a:p>
            <a:pPr indent="45720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Integration With Project Planning</a:t>
            </a:r>
            <a:endParaRPr sz="1400"/>
          </a:p>
          <a:p>
            <a:pPr indent="45720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Instant &amp; Scheduled Reports</a:t>
            </a:r>
            <a:endParaRPr sz="1400"/>
          </a:p>
          <a:p>
            <a:pPr indent="45720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Weekly/Monthly Auto Time-lapse</a:t>
            </a:r>
            <a:endParaRPr sz="1400"/>
          </a:p>
          <a:p>
            <a:pPr indent="457200" lvl="0" marL="0" rtl="0" algn="l">
              <a:lnSpc>
                <a:spcPct val="6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Project Timeline</a:t>
            </a:r>
            <a:endParaRPr sz="1400"/>
          </a:p>
        </p:txBody>
      </p:sp>
      <p:sp>
        <p:nvSpPr>
          <p:cNvPr id="95" name="Google Shape;95;p14"/>
          <p:cNvSpPr txBox="1"/>
          <p:nvPr>
            <p:ph idx="1" type="body"/>
          </p:nvPr>
        </p:nvSpPr>
        <p:spPr>
          <a:xfrm>
            <a:off x="4860350" y="1556550"/>
            <a:ext cx="3964200" cy="17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BC117"/>
                </a:solidFill>
              </a:rPr>
              <a:t>Image Tools</a:t>
            </a:r>
            <a:endParaRPr b="1" sz="1500">
              <a:solidFill>
                <a:srgbClr val="FBC117"/>
              </a:solidFill>
            </a:endParaRPr>
          </a:p>
          <a:p>
            <a:pPr indent="45720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Archived Images – Unlimited Storage</a:t>
            </a:r>
            <a:endParaRPr sz="1400"/>
          </a:p>
          <a:p>
            <a:pPr indent="45720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Photo Comparison</a:t>
            </a:r>
            <a:endParaRPr sz="1400"/>
          </a:p>
          <a:p>
            <a:pPr indent="45720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Mobile/Tablet Photo Synchronization</a:t>
            </a:r>
            <a:endParaRPr sz="1400"/>
          </a:p>
          <a:p>
            <a:pPr indent="45720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 Multi Project/Split Screen View</a:t>
            </a:r>
            <a:endParaRPr sz="1400"/>
          </a:p>
          <a:p>
            <a:pPr indent="45720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Image Annotation &amp; Sharing</a:t>
            </a:r>
            <a:endParaRPr sz="1400"/>
          </a:p>
          <a:p>
            <a:pPr indent="457200" lvl="0" marL="0" rtl="0" algn="l">
              <a:lnSpc>
                <a:spcPct val="6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96" name="Google Shape;96;p14"/>
          <p:cNvSpPr txBox="1"/>
          <p:nvPr>
            <p:ph idx="1" type="body"/>
          </p:nvPr>
        </p:nvSpPr>
        <p:spPr>
          <a:xfrm>
            <a:off x="729450" y="3420946"/>
            <a:ext cx="3286200" cy="11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BC117"/>
                </a:solidFill>
              </a:rPr>
              <a:t>Admin/User Settings</a:t>
            </a:r>
            <a:endParaRPr b="1" sz="1500">
              <a:solidFill>
                <a:srgbClr val="FBC117"/>
              </a:solidFill>
            </a:endParaRPr>
          </a:p>
          <a:p>
            <a:pPr indent="45720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Add Unlimited Users</a:t>
            </a:r>
            <a:endParaRPr sz="1400"/>
          </a:p>
          <a:p>
            <a:pPr indent="45720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Restrict/Manage Users</a:t>
            </a:r>
            <a:endParaRPr sz="1400"/>
          </a:p>
          <a:p>
            <a:pPr indent="457200" lvl="0" marL="0" rtl="0" algn="l">
              <a:lnSpc>
                <a:spcPct val="6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Auto-Email Alerts</a:t>
            </a:r>
            <a:endParaRPr sz="1400"/>
          </a:p>
        </p:txBody>
      </p:sp>
      <p:sp>
        <p:nvSpPr>
          <p:cNvPr id="97" name="Google Shape;97;p14"/>
          <p:cNvSpPr txBox="1"/>
          <p:nvPr>
            <p:ph idx="1" type="body"/>
          </p:nvPr>
        </p:nvSpPr>
        <p:spPr>
          <a:xfrm>
            <a:off x="4860350" y="3420954"/>
            <a:ext cx="3964200" cy="11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BC117"/>
                </a:solidFill>
              </a:rPr>
              <a:t>Marketing</a:t>
            </a:r>
            <a:endParaRPr b="1" sz="1500">
              <a:solidFill>
                <a:srgbClr val="FBC117"/>
              </a:solidFill>
            </a:endParaRPr>
          </a:p>
          <a:p>
            <a:pPr indent="45720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Unlimited Custom Time-lapse</a:t>
            </a:r>
            <a:endParaRPr sz="1400"/>
          </a:p>
          <a:p>
            <a:pPr indent="457200" lvl="0" marL="0" rtl="0" algn="l">
              <a:lnSpc>
                <a:spcPct val="6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Publicly Accessible Open Access Page</a:t>
            </a:r>
            <a:endParaRPr sz="1400"/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150" y="1902475"/>
            <a:ext cx="158625" cy="15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3150" y="2191225"/>
            <a:ext cx="158625" cy="15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3175" y="2467569"/>
            <a:ext cx="158625" cy="158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4603" y="2753196"/>
            <a:ext cx="147174" cy="14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7700" y="3024244"/>
            <a:ext cx="147174" cy="14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39457" y="1942825"/>
            <a:ext cx="147174" cy="14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41913" y="2223171"/>
            <a:ext cx="158625" cy="15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48197" y="2507496"/>
            <a:ext cx="147174" cy="14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66782" y="2788758"/>
            <a:ext cx="147174" cy="14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66794" y="3061718"/>
            <a:ext cx="147174" cy="14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30326" y="3743150"/>
            <a:ext cx="155720" cy="15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18224" y="4011250"/>
            <a:ext cx="186125" cy="186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31973" y="4309774"/>
            <a:ext cx="158625" cy="158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057157" y="3757400"/>
            <a:ext cx="186125" cy="1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066654" y="4018390"/>
            <a:ext cx="186125" cy="1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2"/>
          <p:cNvSpPr txBox="1"/>
          <p:nvPr>
            <p:ph type="title"/>
          </p:nvPr>
        </p:nvSpPr>
        <p:spPr>
          <a:xfrm>
            <a:off x="729450" y="571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Advantages of OpticVyu Construction Cameras</a:t>
            </a:r>
            <a:endParaRPr/>
          </a:p>
        </p:txBody>
      </p:sp>
      <p:sp>
        <p:nvSpPr>
          <p:cNvPr id="330" name="Google Shape;330;p32"/>
          <p:cNvSpPr txBox="1"/>
          <p:nvPr/>
        </p:nvSpPr>
        <p:spPr>
          <a:xfrm>
            <a:off x="6123500" y="1407625"/>
            <a:ext cx="2723100" cy="4887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>
              <a:srgbClr val="999999">
                <a:alpha val="74000"/>
              </a:srgbClr>
            </a:outerShdw>
          </a:effectLst>
        </p:spPr>
        <p:txBody>
          <a:bodyPr anchorCtr="0" anchor="t" bIns="28525" lIns="57050" spcFirstLastPara="1" rIns="57050" wrap="square" tIns="285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Integrate Construction Monitoring with Project Planning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1" name="Google Shape;331;p32"/>
          <p:cNvSpPr txBox="1"/>
          <p:nvPr/>
        </p:nvSpPr>
        <p:spPr>
          <a:xfrm>
            <a:off x="6123499" y="3329925"/>
            <a:ext cx="2322000" cy="4887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>
              <a:srgbClr val="999999">
                <a:alpha val="74000"/>
              </a:srgbClr>
            </a:outerShdw>
          </a:effectLst>
        </p:spPr>
        <p:txBody>
          <a:bodyPr anchorCtr="0" anchor="t" bIns="28525" lIns="57050" spcFirstLastPara="1" rIns="57050" wrap="square" tIns="285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Customize Time-lapse Videos for marketing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2" name="Google Shape;332;p32"/>
          <p:cNvSpPr txBox="1"/>
          <p:nvPr/>
        </p:nvSpPr>
        <p:spPr>
          <a:xfrm>
            <a:off x="6123499" y="2073825"/>
            <a:ext cx="2602200" cy="4887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>
              <a:srgbClr val="999999">
                <a:alpha val="74000"/>
              </a:srgbClr>
            </a:outerShdw>
          </a:effectLst>
        </p:spPr>
        <p:txBody>
          <a:bodyPr anchorCtr="0" anchor="t" bIns="28525" lIns="57050" spcFirstLastPara="1" rIns="57050" wrap="square" tIns="285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Check Construction Progress Through Time-lapse Videos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3" name="Google Shape;333;p32"/>
          <p:cNvSpPr txBox="1"/>
          <p:nvPr/>
        </p:nvSpPr>
        <p:spPr>
          <a:xfrm>
            <a:off x="6123499" y="2701875"/>
            <a:ext cx="2602200" cy="4887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>
              <a:srgbClr val="999999">
                <a:alpha val="74000"/>
              </a:srgbClr>
            </a:outerShdw>
          </a:effectLst>
        </p:spPr>
        <p:txBody>
          <a:bodyPr anchorCtr="0" anchor="t" bIns="28525" lIns="57050" spcFirstLastPara="1" rIns="57050" wrap="square" tIns="285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Create Event/Activity Based Time Lapse Videos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4" name="Google Shape;334;p32"/>
          <p:cNvSpPr txBox="1"/>
          <p:nvPr/>
        </p:nvSpPr>
        <p:spPr>
          <a:xfrm>
            <a:off x="6123500" y="3862600"/>
            <a:ext cx="2820600" cy="7041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>
              <a:srgbClr val="999999">
                <a:alpha val="74000"/>
              </a:srgbClr>
            </a:outerShdw>
          </a:effectLst>
        </p:spPr>
        <p:txBody>
          <a:bodyPr anchorCtr="0" anchor="t" bIns="28525" lIns="57050" spcFirstLastPara="1" rIns="57050" wrap="square" tIns="285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Create Charts For Planned &amp; Actual Start/End Dates for Various Events. Check Delays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5" name="Google Shape;335;p32"/>
          <p:cNvSpPr txBox="1"/>
          <p:nvPr/>
        </p:nvSpPr>
        <p:spPr>
          <a:xfrm>
            <a:off x="6123500" y="4641100"/>
            <a:ext cx="2723100" cy="4887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>
              <a:srgbClr val="999999">
                <a:alpha val="74000"/>
              </a:srgbClr>
            </a:outerShdw>
          </a:effectLst>
        </p:spPr>
        <p:txBody>
          <a:bodyPr anchorCtr="0" anchor="t" bIns="28525" lIns="57050" spcFirstLastPara="1" rIns="57050" wrap="square" tIns="285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Check Construction Progress Between Two Time Instances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6" name="Google Shape;336;p32"/>
          <p:cNvSpPr txBox="1"/>
          <p:nvPr/>
        </p:nvSpPr>
        <p:spPr>
          <a:xfrm>
            <a:off x="297775" y="1363663"/>
            <a:ext cx="2820600" cy="4887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>
              <a:srgbClr val="999999">
                <a:alpha val="74000"/>
              </a:srgbClr>
            </a:outerShdw>
          </a:effectLst>
        </p:spPr>
        <p:txBody>
          <a:bodyPr anchorCtr="0" anchor="t" bIns="28525" lIns="57050" spcFirstLastPara="1" rIns="57050" wrap="square" tIns="2852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Progress documentation through automated reports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7" name="Google Shape;337;p32"/>
          <p:cNvSpPr txBox="1"/>
          <p:nvPr/>
        </p:nvSpPr>
        <p:spPr>
          <a:xfrm>
            <a:off x="599575" y="2701875"/>
            <a:ext cx="2518800" cy="7041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>
              <a:srgbClr val="999999">
                <a:alpha val="74000"/>
              </a:srgbClr>
            </a:outerShdw>
          </a:effectLst>
        </p:spPr>
        <p:txBody>
          <a:bodyPr anchorCtr="0" anchor="t" bIns="28525" lIns="57050" spcFirstLastPara="1" rIns="57050" wrap="square" tIns="2852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Coordinate with Teammates by Sharing Annotated Images/Setting Auto Emails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8" name="Google Shape;338;p32"/>
          <p:cNvSpPr txBox="1"/>
          <p:nvPr/>
        </p:nvSpPr>
        <p:spPr>
          <a:xfrm>
            <a:off x="297775" y="1954475"/>
            <a:ext cx="2820600" cy="7041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>
              <a:srgbClr val="999999">
                <a:alpha val="74000"/>
              </a:srgbClr>
            </a:outerShdw>
          </a:effectLst>
        </p:spPr>
        <p:txBody>
          <a:bodyPr anchorCtr="0" anchor="t" bIns="28525" lIns="57050" spcFirstLastPara="1" rIns="57050" wrap="square" tIns="2852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24x7 Monitoring of Remote Projects With Low Internet Bandwidth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9" name="Google Shape;339;p32"/>
          <p:cNvSpPr txBox="1"/>
          <p:nvPr/>
        </p:nvSpPr>
        <p:spPr>
          <a:xfrm>
            <a:off x="516176" y="4138600"/>
            <a:ext cx="2602200" cy="4887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>
              <a:srgbClr val="999999">
                <a:alpha val="74000"/>
              </a:srgbClr>
            </a:outerShdw>
          </a:effectLst>
        </p:spPr>
        <p:txBody>
          <a:bodyPr anchorCtr="0" anchor="t" bIns="28525" lIns="57050" spcFirstLastPara="1" rIns="57050" wrap="square" tIns="2852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Handle Numerous Projects &amp; Cameras From One Platform.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0" name="Google Shape;340;p32"/>
          <p:cNvSpPr txBox="1"/>
          <p:nvPr/>
        </p:nvSpPr>
        <p:spPr>
          <a:xfrm>
            <a:off x="516176" y="3506450"/>
            <a:ext cx="2602200" cy="4887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>
              <a:srgbClr val="999999">
                <a:alpha val="74000"/>
              </a:srgbClr>
            </a:outerShdw>
          </a:effectLst>
        </p:spPr>
        <p:txBody>
          <a:bodyPr anchorCtr="0" anchor="t" bIns="28525" lIns="57050" spcFirstLastPara="1" rIns="57050" wrap="square" tIns="2852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Synchronize Mobile Photos with OpticVyu Dashboard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41" name="Google Shape;341;p32"/>
          <p:cNvCxnSpPr>
            <a:endCxn id="342" idx="0"/>
          </p:cNvCxnSpPr>
          <p:nvPr/>
        </p:nvCxnSpPr>
        <p:spPr>
          <a:xfrm flipH="1">
            <a:off x="4675650" y="1612481"/>
            <a:ext cx="1359600" cy="1140000"/>
          </a:xfrm>
          <a:prstGeom prst="bentConnector2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3" name="Google Shape;343;p32"/>
          <p:cNvCxnSpPr>
            <a:endCxn id="342" idx="0"/>
          </p:cNvCxnSpPr>
          <p:nvPr/>
        </p:nvCxnSpPr>
        <p:spPr>
          <a:xfrm flipH="1">
            <a:off x="4675650" y="2346881"/>
            <a:ext cx="1347000" cy="405600"/>
          </a:xfrm>
          <a:prstGeom prst="bentConnector2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4" name="Google Shape;344;p32"/>
          <p:cNvCxnSpPr/>
          <p:nvPr/>
        </p:nvCxnSpPr>
        <p:spPr>
          <a:xfrm flipH="1">
            <a:off x="5168650" y="2938075"/>
            <a:ext cx="839400" cy="6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5" name="Google Shape;345;p32"/>
          <p:cNvCxnSpPr/>
          <p:nvPr/>
        </p:nvCxnSpPr>
        <p:spPr>
          <a:xfrm flipH="1">
            <a:off x="5190200" y="3565000"/>
            <a:ext cx="871800" cy="6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6" name="Google Shape;346;p32"/>
          <p:cNvCxnSpPr>
            <a:endCxn id="342" idx="2"/>
          </p:cNvCxnSpPr>
          <p:nvPr/>
        </p:nvCxnSpPr>
        <p:spPr>
          <a:xfrm rot="10800000">
            <a:off x="4675650" y="3615281"/>
            <a:ext cx="1334700" cy="603600"/>
          </a:xfrm>
          <a:prstGeom prst="bentConnector2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7" name="Google Shape;347;p32"/>
          <p:cNvCxnSpPr>
            <a:endCxn id="342" idx="2"/>
          </p:cNvCxnSpPr>
          <p:nvPr/>
        </p:nvCxnSpPr>
        <p:spPr>
          <a:xfrm rot="10800000">
            <a:off x="4675650" y="3615281"/>
            <a:ext cx="1361400" cy="1310400"/>
          </a:xfrm>
          <a:prstGeom prst="bentConnector2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8" name="Google Shape;348;p32"/>
          <p:cNvCxnSpPr>
            <a:endCxn id="342" idx="2"/>
          </p:cNvCxnSpPr>
          <p:nvPr/>
        </p:nvCxnSpPr>
        <p:spPr>
          <a:xfrm flipH="1" rot="10800000">
            <a:off x="3196650" y="3615281"/>
            <a:ext cx="1479000" cy="1311600"/>
          </a:xfrm>
          <a:prstGeom prst="bentConnector2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9" name="Google Shape;349;p32"/>
          <p:cNvCxnSpPr/>
          <p:nvPr/>
        </p:nvCxnSpPr>
        <p:spPr>
          <a:xfrm>
            <a:off x="3185750" y="4382650"/>
            <a:ext cx="1491600" cy="6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0" name="Google Shape;350;p32"/>
          <p:cNvCxnSpPr>
            <a:endCxn id="342" idx="2"/>
          </p:cNvCxnSpPr>
          <p:nvPr/>
        </p:nvCxnSpPr>
        <p:spPr>
          <a:xfrm flipH="1" rot="10800000">
            <a:off x="3189450" y="3615281"/>
            <a:ext cx="1486200" cy="160500"/>
          </a:xfrm>
          <a:prstGeom prst="bentConnector2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1" name="Google Shape;351;p32"/>
          <p:cNvCxnSpPr/>
          <p:nvPr/>
        </p:nvCxnSpPr>
        <p:spPr>
          <a:xfrm>
            <a:off x="3185750" y="2939900"/>
            <a:ext cx="998700" cy="6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2" name="Google Shape;352;p32"/>
          <p:cNvCxnSpPr>
            <a:endCxn id="342" idx="0"/>
          </p:cNvCxnSpPr>
          <p:nvPr/>
        </p:nvCxnSpPr>
        <p:spPr>
          <a:xfrm>
            <a:off x="3189450" y="2334581"/>
            <a:ext cx="1486200" cy="417900"/>
          </a:xfrm>
          <a:prstGeom prst="bentConnector2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3" name="Google Shape;353;p32"/>
          <p:cNvCxnSpPr>
            <a:endCxn id="342" idx="0"/>
          </p:cNvCxnSpPr>
          <p:nvPr/>
        </p:nvCxnSpPr>
        <p:spPr>
          <a:xfrm>
            <a:off x="3200250" y="1614881"/>
            <a:ext cx="1475400" cy="1137600"/>
          </a:xfrm>
          <a:prstGeom prst="bentConnector2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4" name="Google Shape;354;p32"/>
          <p:cNvSpPr txBox="1"/>
          <p:nvPr/>
        </p:nvSpPr>
        <p:spPr>
          <a:xfrm>
            <a:off x="599576" y="4641100"/>
            <a:ext cx="2518800" cy="4887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>
              <a:srgbClr val="999999">
                <a:alpha val="74000"/>
              </a:srgbClr>
            </a:outerShdw>
          </a:effectLst>
        </p:spPr>
        <p:txBody>
          <a:bodyPr anchorCtr="0" anchor="t" bIns="28525" lIns="57050" spcFirstLastPara="1" rIns="57050" wrap="square" tIns="2852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Keep Years of Monitoring Data Stored For Future Ref.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D:\OpticVyu\Logo &amp; photos\Final Logo_photoshop\Mobile Logo_test.png" id="342" name="Google Shape;34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3950" y="2752481"/>
            <a:ext cx="863400" cy="8628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12" kx="0" rotWithShape="0" algn="bl" stA="38000" stPos="0" sy="-100000" ky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3"/>
          <p:cNvSpPr txBox="1"/>
          <p:nvPr>
            <p:ph type="title"/>
          </p:nvPr>
        </p:nvSpPr>
        <p:spPr>
          <a:xfrm>
            <a:off x="729450" y="571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OpticVyu Clients</a:t>
            </a:r>
            <a:endParaRPr/>
          </a:p>
        </p:txBody>
      </p:sp>
      <p:pic>
        <p:nvPicPr>
          <p:cNvPr id="360" name="Google Shape;360;p3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3350" y="738200"/>
            <a:ext cx="201600" cy="20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1" name="Google Shape;361;p33"/>
          <p:cNvGrpSpPr/>
          <p:nvPr/>
        </p:nvGrpSpPr>
        <p:grpSpPr>
          <a:xfrm>
            <a:off x="791683" y="1305237"/>
            <a:ext cx="7620246" cy="3732071"/>
            <a:chOff x="838200" y="1259000"/>
            <a:chExt cx="6884935" cy="3413584"/>
          </a:xfrm>
        </p:grpSpPr>
        <p:pic>
          <p:nvPicPr>
            <p:cNvPr id="362" name="Google Shape;362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38200" y="1259000"/>
              <a:ext cx="4292475" cy="3410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3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30675" y="3819325"/>
              <a:ext cx="1728216" cy="84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3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81600" y="1287225"/>
              <a:ext cx="2541525" cy="251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3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900175" y="3822192"/>
              <a:ext cx="822960" cy="8503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4"/>
          <p:cNvSpPr/>
          <p:nvPr/>
        </p:nvSpPr>
        <p:spPr>
          <a:xfrm>
            <a:off x="1051700" y="1541425"/>
            <a:ext cx="6521400" cy="251700"/>
          </a:xfrm>
          <a:prstGeom prst="parallelogram">
            <a:avLst>
              <a:gd fmla="val 25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4"/>
          <p:cNvSpPr txBox="1"/>
          <p:nvPr>
            <p:ph type="title"/>
          </p:nvPr>
        </p:nvSpPr>
        <p:spPr>
          <a:xfrm>
            <a:off x="729450" y="571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Important Links</a:t>
            </a:r>
            <a:endParaRPr/>
          </a:p>
        </p:txBody>
      </p:sp>
      <p:sp>
        <p:nvSpPr>
          <p:cNvPr id="372" name="Google Shape;372;p34"/>
          <p:cNvSpPr txBox="1"/>
          <p:nvPr>
            <p:ph idx="1" type="body"/>
          </p:nvPr>
        </p:nvSpPr>
        <p:spPr>
          <a:xfrm>
            <a:off x="1216050" y="1525584"/>
            <a:ext cx="6357000" cy="309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Website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373" name="Google Shape;373;p34"/>
          <p:cNvSpPr/>
          <p:nvPr/>
        </p:nvSpPr>
        <p:spPr>
          <a:xfrm>
            <a:off x="729450" y="1518925"/>
            <a:ext cx="320100" cy="274200"/>
          </a:xfrm>
          <a:prstGeom prst="parallelogram">
            <a:avLst>
              <a:gd fmla="val 25000" name="adj"/>
            </a:avLst>
          </a:prstGeom>
          <a:solidFill>
            <a:srgbClr val="FBC117"/>
          </a:solidFill>
          <a:ln cap="flat" cmpd="sng" w="9525">
            <a:solidFill>
              <a:srgbClr val="FBC1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4"/>
          <p:cNvSpPr/>
          <p:nvPr/>
        </p:nvSpPr>
        <p:spPr>
          <a:xfrm>
            <a:off x="1051700" y="2067375"/>
            <a:ext cx="6521400" cy="251700"/>
          </a:xfrm>
          <a:prstGeom prst="parallelogram">
            <a:avLst>
              <a:gd fmla="val 25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34"/>
          <p:cNvSpPr/>
          <p:nvPr/>
        </p:nvSpPr>
        <p:spPr>
          <a:xfrm>
            <a:off x="729450" y="2006471"/>
            <a:ext cx="320100" cy="274200"/>
          </a:xfrm>
          <a:prstGeom prst="parallelogram">
            <a:avLst>
              <a:gd fmla="val 25000" name="adj"/>
            </a:avLst>
          </a:prstGeom>
          <a:solidFill>
            <a:srgbClr val="FBC117"/>
          </a:solidFill>
          <a:ln cap="flat" cmpd="sng" w="9525">
            <a:solidFill>
              <a:srgbClr val="FBC1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4"/>
          <p:cNvSpPr/>
          <p:nvPr/>
        </p:nvSpPr>
        <p:spPr>
          <a:xfrm>
            <a:off x="1051700" y="2593325"/>
            <a:ext cx="6521400" cy="251700"/>
          </a:xfrm>
          <a:prstGeom prst="parallelogram">
            <a:avLst>
              <a:gd fmla="val 25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4"/>
          <p:cNvSpPr txBox="1"/>
          <p:nvPr>
            <p:ph idx="1" type="body"/>
          </p:nvPr>
        </p:nvSpPr>
        <p:spPr>
          <a:xfrm>
            <a:off x="1216050" y="2571283"/>
            <a:ext cx="6357000" cy="309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Quick walk-through video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378" name="Google Shape;378;p34"/>
          <p:cNvSpPr/>
          <p:nvPr/>
        </p:nvSpPr>
        <p:spPr>
          <a:xfrm>
            <a:off x="729450" y="2532421"/>
            <a:ext cx="320100" cy="274200"/>
          </a:xfrm>
          <a:prstGeom prst="parallelogram">
            <a:avLst>
              <a:gd fmla="val 25000" name="adj"/>
            </a:avLst>
          </a:prstGeom>
          <a:solidFill>
            <a:srgbClr val="FBC117"/>
          </a:solidFill>
          <a:ln cap="flat" cmpd="sng" w="9525">
            <a:solidFill>
              <a:srgbClr val="FBC1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4"/>
          <p:cNvSpPr/>
          <p:nvPr/>
        </p:nvSpPr>
        <p:spPr>
          <a:xfrm>
            <a:off x="1051700" y="3119275"/>
            <a:ext cx="6521400" cy="251700"/>
          </a:xfrm>
          <a:prstGeom prst="parallelogram">
            <a:avLst>
              <a:gd fmla="val 25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4"/>
          <p:cNvSpPr txBox="1"/>
          <p:nvPr>
            <p:ph idx="1" type="body"/>
          </p:nvPr>
        </p:nvSpPr>
        <p:spPr>
          <a:xfrm>
            <a:off x="1216050" y="3097233"/>
            <a:ext cx="6357000" cy="309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Sample time-lapse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381" name="Google Shape;381;p34"/>
          <p:cNvSpPr/>
          <p:nvPr/>
        </p:nvSpPr>
        <p:spPr>
          <a:xfrm>
            <a:off x="729450" y="3058371"/>
            <a:ext cx="320100" cy="274200"/>
          </a:xfrm>
          <a:prstGeom prst="parallelogram">
            <a:avLst>
              <a:gd fmla="val 25000" name="adj"/>
            </a:avLst>
          </a:prstGeom>
          <a:solidFill>
            <a:srgbClr val="FBC117"/>
          </a:solidFill>
          <a:ln cap="flat" cmpd="sng" w="9525">
            <a:solidFill>
              <a:srgbClr val="FBC1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4"/>
          <p:cNvSpPr/>
          <p:nvPr/>
        </p:nvSpPr>
        <p:spPr>
          <a:xfrm>
            <a:off x="1051700" y="3645225"/>
            <a:ext cx="6521400" cy="251700"/>
          </a:xfrm>
          <a:prstGeom prst="parallelogram">
            <a:avLst>
              <a:gd fmla="val 25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4"/>
          <p:cNvSpPr txBox="1"/>
          <p:nvPr>
            <p:ph idx="1" type="body"/>
          </p:nvPr>
        </p:nvSpPr>
        <p:spPr>
          <a:xfrm>
            <a:off x="1216050" y="3623183"/>
            <a:ext cx="6357000" cy="309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OpticVyu portfolio (clients &amp; projects)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6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384" name="Google Shape;384;p34"/>
          <p:cNvSpPr/>
          <p:nvPr/>
        </p:nvSpPr>
        <p:spPr>
          <a:xfrm>
            <a:off x="729450" y="3584321"/>
            <a:ext cx="320100" cy="274200"/>
          </a:xfrm>
          <a:prstGeom prst="parallelogram">
            <a:avLst>
              <a:gd fmla="val 25000" name="adj"/>
            </a:avLst>
          </a:prstGeom>
          <a:solidFill>
            <a:srgbClr val="FBC117"/>
          </a:solidFill>
          <a:ln cap="flat" cmpd="sng" w="9525">
            <a:solidFill>
              <a:srgbClr val="FBC1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1051700" y="4171125"/>
            <a:ext cx="6521400" cy="251700"/>
          </a:xfrm>
          <a:prstGeom prst="parallelogram">
            <a:avLst>
              <a:gd fmla="val 25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34"/>
          <p:cNvSpPr/>
          <p:nvPr/>
        </p:nvSpPr>
        <p:spPr>
          <a:xfrm>
            <a:off x="729450" y="4110221"/>
            <a:ext cx="320100" cy="274200"/>
          </a:xfrm>
          <a:prstGeom prst="parallelogram">
            <a:avLst>
              <a:gd fmla="val 25000" name="adj"/>
            </a:avLst>
          </a:prstGeom>
          <a:solidFill>
            <a:srgbClr val="FBC117"/>
          </a:solidFill>
          <a:ln cap="flat" cmpd="sng" w="9525">
            <a:solidFill>
              <a:srgbClr val="FBC1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4"/>
          <p:cNvSpPr/>
          <p:nvPr/>
        </p:nvSpPr>
        <p:spPr>
          <a:xfrm>
            <a:off x="1051700" y="4697075"/>
            <a:ext cx="6521400" cy="251700"/>
          </a:xfrm>
          <a:prstGeom prst="parallelogram">
            <a:avLst>
              <a:gd fmla="val 25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4"/>
          <p:cNvSpPr txBox="1"/>
          <p:nvPr>
            <p:ph idx="1" type="body"/>
          </p:nvPr>
        </p:nvSpPr>
        <p:spPr>
          <a:xfrm>
            <a:off x="1216050" y="4681230"/>
            <a:ext cx="6357000" cy="309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FAQ 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389" name="Google Shape;389;p34"/>
          <p:cNvSpPr/>
          <p:nvPr/>
        </p:nvSpPr>
        <p:spPr>
          <a:xfrm>
            <a:off x="729450" y="4636171"/>
            <a:ext cx="320100" cy="274200"/>
          </a:xfrm>
          <a:prstGeom prst="parallelogram">
            <a:avLst>
              <a:gd fmla="val 25000" name="adj"/>
            </a:avLst>
          </a:prstGeom>
          <a:solidFill>
            <a:srgbClr val="FBC117"/>
          </a:solidFill>
          <a:ln cap="flat" cmpd="sng" w="9525">
            <a:solidFill>
              <a:srgbClr val="FBC1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0" name="Google Shape;390;p3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3500" y="1555225"/>
            <a:ext cx="182880" cy="18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4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3500" y="2634775"/>
            <a:ext cx="182880" cy="18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4">
            <a:hlinkClick r:id="rId6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3500" y="3142663"/>
            <a:ext cx="182880" cy="18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4">
            <a:hlinkClick r:id="rId7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3500" y="3668575"/>
            <a:ext cx="182880" cy="18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4">
            <a:hlinkClick r:id="rId8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3500" y="4711113"/>
            <a:ext cx="182880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4"/>
          <p:cNvSpPr txBox="1"/>
          <p:nvPr>
            <p:ph idx="1" type="body"/>
          </p:nvPr>
        </p:nvSpPr>
        <p:spPr>
          <a:xfrm>
            <a:off x="1216050" y="4152208"/>
            <a:ext cx="6357000" cy="309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Features demo </a:t>
            </a:r>
            <a:endParaRPr sz="1500">
              <a:solidFill>
                <a:srgbClr val="000000"/>
              </a:solidFill>
            </a:endParaRPr>
          </a:p>
        </p:txBody>
      </p:sp>
      <p:pic>
        <p:nvPicPr>
          <p:cNvPr id="396" name="Google Shape;396;p34">
            <a:hlinkClick r:id="rId9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3500" y="4218813"/>
            <a:ext cx="182880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4"/>
          <p:cNvSpPr txBox="1"/>
          <p:nvPr>
            <p:ph idx="1" type="body"/>
          </p:nvPr>
        </p:nvSpPr>
        <p:spPr>
          <a:xfrm>
            <a:off x="1216050" y="2027259"/>
            <a:ext cx="6357000" cy="309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Presentation, demo videos, portfolio, user manuals, products etc. </a:t>
            </a:r>
            <a:endParaRPr sz="1500">
              <a:solidFill>
                <a:srgbClr val="000000"/>
              </a:solidFill>
            </a:endParaRPr>
          </a:p>
        </p:txBody>
      </p:sp>
      <p:pic>
        <p:nvPicPr>
          <p:cNvPr id="398" name="Google Shape;398;p34">
            <a:hlinkClick r:id="rId10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3500" y="2056900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5"/>
          <p:cNvSpPr txBox="1"/>
          <p:nvPr>
            <p:ph type="ctrTitle"/>
          </p:nvPr>
        </p:nvSpPr>
        <p:spPr>
          <a:xfrm>
            <a:off x="729450" y="1322450"/>
            <a:ext cx="7688100" cy="8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54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b="0" sz="5400">
              <a:solidFill>
                <a:srgbClr val="0E0E0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5"/>
          <p:cNvSpPr/>
          <p:nvPr/>
        </p:nvSpPr>
        <p:spPr>
          <a:xfrm>
            <a:off x="50" y="4208650"/>
            <a:ext cx="9144000" cy="607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5" name="Google Shape;40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000" y="4241575"/>
            <a:ext cx="2145951" cy="541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5"/>
          <p:cNvSpPr txBox="1"/>
          <p:nvPr>
            <p:ph idx="4294967295" type="body"/>
          </p:nvPr>
        </p:nvSpPr>
        <p:spPr>
          <a:xfrm>
            <a:off x="729450" y="2216749"/>
            <a:ext cx="3286200" cy="120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00"/>
                </a:solidFill>
              </a:rPr>
              <a:t>Anshul Jain</a:t>
            </a:r>
            <a:endParaRPr b="1"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Anshul.jain@opticvyu.com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Founder, OpticVyu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Alumnus, IIT-B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6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407" name="Google Shape;407;p35"/>
          <p:cNvSpPr txBox="1"/>
          <p:nvPr>
            <p:ph idx="4294967295" type="body"/>
          </p:nvPr>
        </p:nvSpPr>
        <p:spPr>
          <a:xfrm>
            <a:off x="4015650" y="2216749"/>
            <a:ext cx="3286200" cy="120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00"/>
                </a:solidFill>
              </a:rPr>
              <a:t>Nitesh Patel</a:t>
            </a:r>
            <a:endParaRPr b="1"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Nitesh.patel@opticvyu.com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Co-Founder, OpticVyu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Alumnus, IIT-R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6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408" name="Google Shape;408;p35"/>
          <p:cNvSpPr txBox="1"/>
          <p:nvPr>
            <p:ph idx="4294967295" type="body"/>
          </p:nvPr>
        </p:nvSpPr>
        <p:spPr>
          <a:xfrm>
            <a:off x="729450" y="3639750"/>
            <a:ext cx="3286200" cy="6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00"/>
                </a:solidFill>
              </a:rPr>
              <a:t>Contact: </a:t>
            </a:r>
            <a:r>
              <a:rPr b="1" lang="en" sz="1500" u="sng">
                <a:solidFill>
                  <a:schemeClr val="hlink"/>
                </a:solidFill>
                <a:hlinkClick r:id="rId4"/>
              </a:rPr>
              <a:t>admin@opticvyu.com</a:t>
            </a:r>
            <a:r>
              <a:rPr b="1" lang="en" sz="1500">
                <a:solidFill>
                  <a:srgbClr val="000000"/>
                </a:solidFill>
              </a:rPr>
              <a:t> 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6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</p:txBody>
      </p:sp>
      <p:pic>
        <p:nvPicPr>
          <p:cNvPr id="409" name="Google Shape;40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6800" y="63325"/>
            <a:ext cx="392550" cy="39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5"/>
          <p:cNvPicPr preferRelativeResize="0"/>
          <p:nvPr/>
        </p:nvPicPr>
        <p:blipFill rotWithShape="1">
          <a:blip r:embed="rId3">
            <a:alphaModFix/>
          </a:blip>
          <a:srcRect b="6011" l="0" r="665" t="9077"/>
          <a:stretch/>
        </p:blipFill>
        <p:spPr>
          <a:xfrm>
            <a:off x="826425" y="1378250"/>
            <a:ext cx="7337711" cy="352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/>
          <p:nvPr>
            <p:ph type="title"/>
          </p:nvPr>
        </p:nvSpPr>
        <p:spPr>
          <a:xfrm>
            <a:off x="727650" y="5465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Dashboard Overview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/>
          <p:nvPr>
            <p:ph type="title"/>
          </p:nvPr>
        </p:nvSpPr>
        <p:spPr>
          <a:xfrm>
            <a:off x="727650" y="5465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Archived Images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6"/>
          <p:cNvSpPr txBox="1"/>
          <p:nvPr>
            <p:ph idx="1" type="body"/>
          </p:nvPr>
        </p:nvSpPr>
        <p:spPr>
          <a:xfrm>
            <a:off x="1625675" y="1081700"/>
            <a:ext cx="5525100" cy="2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E0E0E"/>
                </a:solidFill>
              </a:rPr>
              <a:t>Access all the past dated images</a:t>
            </a:r>
            <a:endParaRPr>
              <a:solidFill>
                <a:srgbClr val="0E0E0E"/>
              </a:solidFill>
            </a:endParaRPr>
          </a:p>
        </p:txBody>
      </p:sp>
      <p:pic>
        <p:nvPicPr>
          <p:cNvPr id="125" name="Google Shape;12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650" y="1351700"/>
            <a:ext cx="7347649" cy="373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2200" y="713300"/>
            <a:ext cx="201600" cy="2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/>
          <p:nvPr>
            <p:ph type="title"/>
          </p:nvPr>
        </p:nvSpPr>
        <p:spPr>
          <a:xfrm>
            <a:off x="727650" y="5465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Time-lapse Videos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7"/>
          <p:cNvSpPr txBox="1"/>
          <p:nvPr>
            <p:ph idx="1" type="body"/>
          </p:nvPr>
        </p:nvSpPr>
        <p:spPr>
          <a:xfrm>
            <a:off x="1625675" y="1081700"/>
            <a:ext cx="5525100" cy="2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E0E0E"/>
                </a:solidFill>
              </a:rPr>
              <a:t>A video showing overall construction progress in a few minutes.</a:t>
            </a:r>
            <a:endParaRPr>
              <a:solidFill>
                <a:srgbClr val="0E0E0E"/>
              </a:solidFill>
            </a:endParaRPr>
          </a:p>
        </p:txBody>
      </p:sp>
      <p:pic>
        <p:nvPicPr>
          <p:cNvPr id="133" name="Google Shape;1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725" y="1447650"/>
            <a:ext cx="7479048" cy="363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7300" y="713300"/>
            <a:ext cx="201600" cy="2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/>
          <p:nvPr>
            <p:ph type="title"/>
          </p:nvPr>
        </p:nvSpPr>
        <p:spPr>
          <a:xfrm>
            <a:off x="727650" y="5465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 </a:t>
            </a:r>
            <a:r>
              <a:rPr lang="en"/>
              <a:t>Time-lapse Videos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8"/>
          <p:cNvSpPr txBox="1"/>
          <p:nvPr>
            <p:ph idx="1" type="body"/>
          </p:nvPr>
        </p:nvSpPr>
        <p:spPr>
          <a:xfrm>
            <a:off x="1625675" y="1131269"/>
            <a:ext cx="7518300" cy="2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50">
                <a:solidFill>
                  <a:srgbClr val="0E0E0E"/>
                </a:solidFill>
              </a:rPr>
              <a:t>Customize time lapse as per your requirement by selecting suitable date, time, video speed &amp; quality</a:t>
            </a:r>
            <a:endParaRPr sz="1250">
              <a:solidFill>
                <a:srgbClr val="0E0E0E"/>
              </a:solidFill>
            </a:endParaRPr>
          </a:p>
        </p:txBody>
      </p:sp>
      <p:pic>
        <p:nvPicPr>
          <p:cNvPr id="141" name="Google Shape;14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675" y="1470419"/>
            <a:ext cx="8009565" cy="3513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>
            <p:ph type="title"/>
          </p:nvPr>
        </p:nvSpPr>
        <p:spPr>
          <a:xfrm>
            <a:off x="727650" y="5465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 Comparison</a:t>
            </a:r>
            <a:endParaRPr/>
          </a:p>
        </p:txBody>
      </p:sp>
      <p:sp>
        <p:nvSpPr>
          <p:cNvPr id="147" name="Google Shape;147;p19"/>
          <p:cNvSpPr txBox="1"/>
          <p:nvPr>
            <p:ph idx="1" type="body"/>
          </p:nvPr>
        </p:nvSpPr>
        <p:spPr>
          <a:xfrm>
            <a:off x="1625675" y="1106481"/>
            <a:ext cx="7518300" cy="2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E0E0E"/>
                </a:solidFill>
              </a:rPr>
              <a:t>Compare images captured at different instances to check the actual work progress.</a:t>
            </a:r>
            <a:endParaRPr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2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E0E0E"/>
                </a:solidFill>
              </a:rPr>
              <a:t>Images can be compared in slider view or in split view.</a:t>
            </a:r>
            <a:endParaRPr>
              <a:solidFill>
                <a:srgbClr val="0E0E0E"/>
              </a:solidFill>
            </a:endParaRPr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950" y="1537425"/>
            <a:ext cx="6982349" cy="354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1100" y="713300"/>
            <a:ext cx="201600" cy="2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>
            <p:ph type="title"/>
          </p:nvPr>
        </p:nvSpPr>
        <p:spPr>
          <a:xfrm>
            <a:off x="727650" y="5465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Photo Synchronization</a:t>
            </a:r>
            <a:endParaRPr/>
          </a:p>
        </p:txBody>
      </p:sp>
      <p:sp>
        <p:nvSpPr>
          <p:cNvPr id="155" name="Google Shape;155;p20"/>
          <p:cNvSpPr txBox="1"/>
          <p:nvPr>
            <p:ph idx="1" type="body"/>
          </p:nvPr>
        </p:nvSpPr>
        <p:spPr>
          <a:xfrm>
            <a:off x="1625700" y="1138156"/>
            <a:ext cx="7518300" cy="2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E0E0E"/>
                </a:solidFill>
              </a:rPr>
              <a:t>Capture, edit and upload jobsite images &amp; videos using OpticVyu android mobile application</a:t>
            </a:r>
            <a:endParaRPr>
              <a:solidFill>
                <a:srgbClr val="0E0E0E"/>
              </a:solidFill>
            </a:endParaRPr>
          </a:p>
        </p:txBody>
      </p:sp>
      <p:pic>
        <p:nvPicPr>
          <p:cNvPr id="156" name="Google Shape;15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675" y="1464600"/>
            <a:ext cx="7432325" cy="35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6150" y="713300"/>
            <a:ext cx="201600" cy="2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/>
          <p:nvPr>
            <p:ph type="title"/>
          </p:nvPr>
        </p:nvSpPr>
        <p:spPr>
          <a:xfrm>
            <a:off x="727650" y="5465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Split Screen View</a:t>
            </a:r>
            <a:endParaRPr/>
          </a:p>
        </p:txBody>
      </p:sp>
      <p:sp>
        <p:nvSpPr>
          <p:cNvPr id="163" name="Google Shape;163;p21"/>
          <p:cNvSpPr txBox="1"/>
          <p:nvPr>
            <p:ph idx="1" type="body"/>
          </p:nvPr>
        </p:nvSpPr>
        <p:spPr>
          <a:xfrm>
            <a:off x="1625700" y="1118882"/>
            <a:ext cx="7518300" cy="2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E0E0E"/>
                </a:solidFill>
              </a:rPr>
              <a:t>View multiple camera feeds on one screen</a:t>
            </a:r>
            <a:endParaRPr>
              <a:solidFill>
                <a:srgbClr val="0E0E0E"/>
              </a:solidFill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625" y="1426050"/>
            <a:ext cx="7404101" cy="36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